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65" r:id="rId2"/>
    <p:sldId id="267" r:id="rId3"/>
    <p:sldId id="260" r:id="rId4"/>
    <p:sldId id="268" r:id="rId5"/>
    <p:sldId id="261" r:id="rId6"/>
    <p:sldId id="262" r:id="rId7"/>
    <p:sldId id="270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DA6D9"/>
    <a:srgbClr val="048604"/>
    <a:srgbClr val="0069B0"/>
    <a:srgbClr val="0041B6"/>
    <a:srgbClr val="007CCE"/>
    <a:srgbClr val="F9D600"/>
    <a:srgbClr val="97000B"/>
    <a:srgbClr val="324057"/>
    <a:srgbClr val="2A1255"/>
    <a:srgbClr val="A58C5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1" autoAdjust="0"/>
    <p:restoredTop sz="99420" autoAdjust="0"/>
  </p:normalViewPr>
  <p:slideViewPr>
    <p:cSldViewPr snapToGrid="0">
      <p:cViewPr>
        <p:scale>
          <a:sx n="60" d="100"/>
          <a:sy n="60" d="100"/>
        </p:scale>
        <p:origin x="-2178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722E0F-6952-4902-8C0A-08725C91CDAE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2AC686D-497A-4B74-8DFD-FC15EB2136F4}">
      <dgm:prSet phldrT="[Текст]" custT="1"/>
      <dgm:spPr/>
      <dgm:t>
        <a:bodyPr/>
        <a:lstStyle/>
        <a:p>
          <a:r>
            <a:rPr lang="ru-RU" sz="2000" dirty="0" smtClean="0">
              <a:latin typeface="Bookman Old Style" pitchFamily="18" charset="0"/>
            </a:rPr>
            <a:t>Разработано ранее:</a:t>
          </a:r>
          <a:endParaRPr lang="ru-RU" sz="2000" dirty="0">
            <a:latin typeface="Bookman Old Style" pitchFamily="18" charset="0"/>
          </a:endParaRPr>
        </a:p>
      </dgm:t>
    </dgm:pt>
    <dgm:pt modelId="{59661E79-470A-42B8-954D-A845CD492B5B}" type="parTrans" cxnId="{7AFB93F7-6889-46A0-B866-FE58D1F9AB49}">
      <dgm:prSet/>
      <dgm:spPr/>
      <dgm:t>
        <a:bodyPr/>
        <a:lstStyle/>
        <a:p>
          <a:endParaRPr lang="ru-RU"/>
        </a:p>
      </dgm:t>
    </dgm:pt>
    <dgm:pt modelId="{75E435B8-9420-4A35-A1E0-677AC3EB9789}" type="sibTrans" cxnId="{7AFB93F7-6889-46A0-B866-FE58D1F9AB49}">
      <dgm:prSet/>
      <dgm:spPr/>
      <dgm:t>
        <a:bodyPr/>
        <a:lstStyle/>
        <a:p>
          <a:endParaRPr lang="ru-RU"/>
        </a:p>
      </dgm:t>
    </dgm:pt>
    <dgm:pt modelId="{B9F6DF00-15EF-4017-9BF8-D9C33E8E4DDA}">
      <dgm:prSet phldrT="[Текст]" custT="1"/>
      <dgm:spPr/>
      <dgm:t>
        <a:bodyPr/>
        <a:lstStyle/>
        <a:p>
          <a:r>
            <a:rPr lang="ru-RU" sz="1600" dirty="0" smtClean="0">
              <a:latin typeface="Cambria" pitchFamily="18" charset="0"/>
            </a:rPr>
            <a:t>Стратегия инвестиционного развития муниципального образования Новокубанский район" </a:t>
          </a:r>
          <a:endParaRPr lang="ru-RU" sz="1600" dirty="0" smtClean="0">
            <a:latin typeface="Cambria" pitchFamily="18" charset="0"/>
          </a:endParaRPr>
        </a:p>
        <a:p>
          <a:r>
            <a:rPr lang="ru-RU" sz="1600" b="1" dirty="0" smtClean="0">
              <a:latin typeface="Cambria" pitchFamily="18" charset="0"/>
            </a:rPr>
            <a:t>Постановление от 15.06.2010 №1141</a:t>
          </a:r>
          <a:endParaRPr lang="ru-RU" sz="1600" b="1" dirty="0">
            <a:latin typeface="Cambria" pitchFamily="18" charset="0"/>
          </a:endParaRPr>
        </a:p>
      </dgm:t>
    </dgm:pt>
    <dgm:pt modelId="{DD574606-4295-4826-A9A1-8BB5AA45DBBE}" type="parTrans" cxnId="{AFEDA7A0-FC76-463C-8E64-FB9CF737F49A}">
      <dgm:prSet/>
      <dgm:spPr/>
      <dgm:t>
        <a:bodyPr/>
        <a:lstStyle/>
        <a:p>
          <a:endParaRPr lang="ru-RU"/>
        </a:p>
      </dgm:t>
    </dgm:pt>
    <dgm:pt modelId="{BC774F3D-FAF8-414E-9C3A-A5DF30FDC144}" type="sibTrans" cxnId="{AFEDA7A0-FC76-463C-8E64-FB9CF737F49A}">
      <dgm:prSet/>
      <dgm:spPr/>
      <dgm:t>
        <a:bodyPr/>
        <a:lstStyle/>
        <a:p>
          <a:endParaRPr lang="ru-RU"/>
        </a:p>
      </dgm:t>
    </dgm:pt>
    <dgm:pt modelId="{2C6D2DB3-7923-4981-90AB-75892FDF6A1D}">
      <dgm:prSet phldrT="[Текст]" custT="1"/>
      <dgm:spPr/>
      <dgm:t>
        <a:bodyPr/>
        <a:lstStyle/>
        <a:p>
          <a:r>
            <a:rPr lang="ru-RU" sz="1600" dirty="0" smtClean="0">
              <a:latin typeface="Cambria" pitchFamily="18" charset="0"/>
            </a:rPr>
            <a:t>Муниципальная программа муниципального образования Новокубанский район "Экономическое </a:t>
          </a:r>
          <a:r>
            <a:rPr lang="ru-RU" sz="1600" dirty="0" smtClean="0">
              <a:latin typeface="Cambria" pitchFamily="18" charset="0"/>
            </a:rPr>
            <a:t>развитие«</a:t>
          </a:r>
        </a:p>
        <a:p>
          <a:r>
            <a:rPr lang="ru-RU" sz="1600" b="1" dirty="0" smtClean="0">
              <a:latin typeface="Cambria" pitchFamily="18" charset="0"/>
            </a:rPr>
            <a:t>Постановление от 24.06.2016 №981</a:t>
          </a:r>
          <a:endParaRPr lang="ru-RU" sz="1600" b="1" dirty="0">
            <a:latin typeface="Cambria" pitchFamily="18" charset="0"/>
          </a:endParaRPr>
        </a:p>
      </dgm:t>
    </dgm:pt>
    <dgm:pt modelId="{6C43D943-FFF8-4DB2-AEFA-4C5B7588B5EF}" type="parTrans" cxnId="{2F007823-0E2E-4642-8BA1-662000BF79BE}">
      <dgm:prSet/>
      <dgm:spPr/>
      <dgm:t>
        <a:bodyPr/>
        <a:lstStyle/>
        <a:p>
          <a:endParaRPr lang="ru-RU"/>
        </a:p>
      </dgm:t>
    </dgm:pt>
    <dgm:pt modelId="{D440FA16-6B5A-48A4-A516-359D2D00C81F}" type="sibTrans" cxnId="{2F007823-0E2E-4642-8BA1-662000BF79BE}">
      <dgm:prSet/>
      <dgm:spPr/>
      <dgm:t>
        <a:bodyPr/>
        <a:lstStyle/>
        <a:p>
          <a:endParaRPr lang="ru-RU"/>
        </a:p>
      </dgm:t>
    </dgm:pt>
    <dgm:pt modelId="{CE432BF7-EC11-42AF-A5AF-B5A3A72340D5}">
      <dgm:prSet phldrT="[Текст]" custT="1"/>
      <dgm:spPr/>
      <dgm:t>
        <a:bodyPr/>
        <a:lstStyle/>
        <a:p>
          <a:r>
            <a:rPr lang="ru-RU" sz="2000" dirty="0" smtClean="0">
              <a:latin typeface="Bookman Old Style" pitchFamily="18" charset="0"/>
            </a:rPr>
            <a:t>Принято в 2017 году:</a:t>
          </a:r>
          <a:endParaRPr lang="ru-RU" sz="2000" dirty="0">
            <a:latin typeface="Bookman Old Style" pitchFamily="18" charset="0"/>
          </a:endParaRPr>
        </a:p>
      </dgm:t>
    </dgm:pt>
    <dgm:pt modelId="{7C1584EB-F49C-4A8B-8459-65904E0D5C14}" type="parTrans" cxnId="{D8E9FACC-8DA6-47D9-9285-780BFB9B5C54}">
      <dgm:prSet/>
      <dgm:spPr/>
      <dgm:t>
        <a:bodyPr/>
        <a:lstStyle/>
        <a:p>
          <a:endParaRPr lang="ru-RU"/>
        </a:p>
      </dgm:t>
    </dgm:pt>
    <dgm:pt modelId="{829D65B2-642A-4326-9B0C-1ABEC812F0C3}" type="sibTrans" cxnId="{D8E9FACC-8DA6-47D9-9285-780BFB9B5C54}">
      <dgm:prSet/>
      <dgm:spPr/>
      <dgm:t>
        <a:bodyPr/>
        <a:lstStyle/>
        <a:p>
          <a:endParaRPr lang="ru-RU"/>
        </a:p>
      </dgm:t>
    </dgm:pt>
    <dgm:pt modelId="{8524D1BD-E99F-4802-9B6A-E2F778E60101}">
      <dgm:prSet phldrT="[Текст]" custT="1"/>
      <dgm:spPr/>
      <dgm:t>
        <a:bodyPr/>
        <a:lstStyle/>
        <a:p>
          <a:r>
            <a:rPr lang="ru-RU" sz="1600" dirty="0" smtClean="0">
              <a:latin typeface="Cambria" pitchFamily="18" charset="0"/>
            </a:rPr>
            <a:t>Формирование </a:t>
          </a:r>
          <a:r>
            <a:rPr lang="ru-RU" sz="1600" dirty="0" smtClean="0">
              <a:latin typeface="Cambria" pitchFamily="18" charset="0"/>
            </a:rPr>
            <a:t>приоритетных инвестиционных предложений, консультационного взаимодействия с инвесторами и организации сопровождения инвестиционных проектов, реализуемых и (или) планируемых к реализации на территории Новокубанского </a:t>
          </a:r>
          <a:r>
            <a:rPr lang="ru-RU" sz="1600" dirty="0" smtClean="0">
              <a:latin typeface="Cambria" pitchFamily="18" charset="0"/>
            </a:rPr>
            <a:t>района</a:t>
          </a:r>
        </a:p>
        <a:p>
          <a:r>
            <a:rPr lang="ru-RU" sz="1600" b="1" dirty="0" smtClean="0">
              <a:latin typeface="Cambria" pitchFamily="18" charset="0"/>
            </a:rPr>
            <a:t>Постановление  от 18.07.2017 года №779</a:t>
          </a:r>
          <a:endParaRPr lang="ru-RU" sz="1600" b="1" dirty="0">
            <a:latin typeface="Cambria" pitchFamily="18" charset="0"/>
          </a:endParaRPr>
        </a:p>
      </dgm:t>
    </dgm:pt>
    <dgm:pt modelId="{17154C4C-48DE-406D-8FDA-B33629E7EF76}" type="parTrans" cxnId="{3F4B4589-D21B-41C4-81BE-632D96084052}">
      <dgm:prSet/>
      <dgm:spPr/>
      <dgm:t>
        <a:bodyPr/>
        <a:lstStyle/>
        <a:p>
          <a:endParaRPr lang="ru-RU"/>
        </a:p>
      </dgm:t>
    </dgm:pt>
    <dgm:pt modelId="{C9E0A27E-4E79-4E5E-BA52-D808A4DF14AC}" type="sibTrans" cxnId="{3F4B4589-D21B-41C4-81BE-632D96084052}">
      <dgm:prSet/>
      <dgm:spPr/>
      <dgm:t>
        <a:bodyPr/>
        <a:lstStyle/>
        <a:p>
          <a:endParaRPr lang="ru-RU"/>
        </a:p>
      </dgm:t>
    </dgm:pt>
    <dgm:pt modelId="{9B8B8EDD-C805-4442-9AC0-358DA805DA97}">
      <dgm:prSet phldrT="[Текст]" custT="1"/>
      <dgm:spPr/>
      <dgm:t>
        <a:bodyPr/>
        <a:lstStyle/>
        <a:p>
          <a:r>
            <a:rPr lang="ru-RU" sz="1600" dirty="0" smtClean="0">
              <a:latin typeface="Cambria" pitchFamily="18" charset="0"/>
            </a:rPr>
            <a:t>Регламент управления Программой муниципального образования Новокубанский район «Экономическое развитие</a:t>
          </a:r>
          <a:r>
            <a:rPr lang="ru-RU" sz="1600" dirty="0" smtClean="0">
              <a:latin typeface="Cambria" pitchFamily="18" charset="0"/>
            </a:rPr>
            <a:t>»</a:t>
          </a:r>
        </a:p>
        <a:p>
          <a:r>
            <a:rPr lang="ru-RU" sz="1600" b="1" dirty="0" smtClean="0">
              <a:latin typeface="Cambria" pitchFamily="18" charset="0"/>
            </a:rPr>
            <a:t>от  17.01.2017 г</a:t>
          </a:r>
          <a:endParaRPr lang="ru-RU" sz="1600" b="1" dirty="0">
            <a:latin typeface="Cambria" pitchFamily="18" charset="0"/>
          </a:endParaRPr>
        </a:p>
      </dgm:t>
    </dgm:pt>
    <dgm:pt modelId="{5668EB43-72E0-4F3D-BE7D-942E163E57BA}" type="parTrans" cxnId="{BF2A31CC-3C73-4054-9CF9-B6BAA06930EC}">
      <dgm:prSet/>
      <dgm:spPr/>
      <dgm:t>
        <a:bodyPr/>
        <a:lstStyle/>
        <a:p>
          <a:endParaRPr lang="ru-RU"/>
        </a:p>
      </dgm:t>
    </dgm:pt>
    <dgm:pt modelId="{4FB924CE-7227-4DB2-B801-2B59B984362B}" type="sibTrans" cxnId="{BF2A31CC-3C73-4054-9CF9-B6BAA06930EC}">
      <dgm:prSet/>
      <dgm:spPr/>
      <dgm:t>
        <a:bodyPr/>
        <a:lstStyle/>
        <a:p>
          <a:endParaRPr lang="ru-RU"/>
        </a:p>
      </dgm:t>
    </dgm:pt>
    <dgm:pt modelId="{DB51B8C6-FBBE-4653-8FEB-44ACAA55AD1E}" type="pres">
      <dgm:prSet presAssocID="{5B722E0F-6952-4902-8C0A-08725C91CDA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15FADC7-60F2-4F2C-AA9C-F9712E6AA384}" type="pres">
      <dgm:prSet presAssocID="{52AC686D-497A-4B74-8DFD-FC15EB2136F4}" presName="root" presStyleCnt="0"/>
      <dgm:spPr/>
    </dgm:pt>
    <dgm:pt modelId="{1653DD8B-EE0F-44EC-B163-AEB9208A31CF}" type="pres">
      <dgm:prSet presAssocID="{52AC686D-497A-4B74-8DFD-FC15EB2136F4}" presName="rootComposite" presStyleCnt="0"/>
      <dgm:spPr/>
    </dgm:pt>
    <dgm:pt modelId="{02E8C3F5-D159-4368-A4DC-092F236B0900}" type="pres">
      <dgm:prSet presAssocID="{52AC686D-497A-4B74-8DFD-FC15EB2136F4}" presName="rootText" presStyleLbl="node1" presStyleIdx="0" presStyleCnt="2" custScaleX="139395" custScaleY="40433" custLinFactNeighborX="6129" custLinFactNeighborY="-9494"/>
      <dgm:spPr/>
      <dgm:t>
        <a:bodyPr/>
        <a:lstStyle/>
        <a:p>
          <a:endParaRPr lang="ru-RU"/>
        </a:p>
      </dgm:t>
    </dgm:pt>
    <dgm:pt modelId="{9B0F1531-B01D-441F-B731-4FC151F67BEE}" type="pres">
      <dgm:prSet presAssocID="{52AC686D-497A-4B74-8DFD-FC15EB2136F4}" presName="rootConnector" presStyleLbl="node1" presStyleIdx="0" presStyleCnt="2"/>
      <dgm:spPr/>
      <dgm:t>
        <a:bodyPr/>
        <a:lstStyle/>
        <a:p>
          <a:endParaRPr lang="ru-RU"/>
        </a:p>
      </dgm:t>
    </dgm:pt>
    <dgm:pt modelId="{E5A0E312-D881-4EE5-BE5F-A597638231E1}" type="pres">
      <dgm:prSet presAssocID="{52AC686D-497A-4B74-8DFD-FC15EB2136F4}" presName="childShape" presStyleCnt="0"/>
      <dgm:spPr/>
    </dgm:pt>
    <dgm:pt modelId="{AB6F6673-B5E2-4D88-B625-30910C9EB937}" type="pres">
      <dgm:prSet presAssocID="{DD574606-4295-4826-A9A1-8BB5AA45DBBE}" presName="Name13" presStyleLbl="parChTrans1D2" presStyleIdx="0" presStyleCnt="4"/>
      <dgm:spPr/>
      <dgm:t>
        <a:bodyPr/>
        <a:lstStyle/>
        <a:p>
          <a:endParaRPr lang="ru-RU"/>
        </a:p>
      </dgm:t>
    </dgm:pt>
    <dgm:pt modelId="{B7982639-B9A9-4E0E-8459-77F75F774613}" type="pres">
      <dgm:prSet presAssocID="{B9F6DF00-15EF-4017-9BF8-D9C33E8E4DDA}" presName="childText" presStyleLbl="bgAcc1" presStyleIdx="0" presStyleCnt="4" custScaleX="205567" custScaleY="138937" custLinFactNeighborX="2050" custLinFactNeighborY="-205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56EA6C-8CD0-4553-BB5B-17CFA25ED590}" type="pres">
      <dgm:prSet presAssocID="{6C43D943-FFF8-4DB2-AEFA-4C5B7588B5EF}" presName="Name13" presStyleLbl="parChTrans1D2" presStyleIdx="1" presStyleCnt="4"/>
      <dgm:spPr/>
      <dgm:t>
        <a:bodyPr/>
        <a:lstStyle/>
        <a:p>
          <a:endParaRPr lang="ru-RU"/>
        </a:p>
      </dgm:t>
    </dgm:pt>
    <dgm:pt modelId="{D3AA4570-E720-41F6-BF69-99D12C30891C}" type="pres">
      <dgm:prSet presAssocID="{2C6D2DB3-7923-4981-90AB-75892FDF6A1D}" presName="childText" presStyleLbl="bgAcc1" presStyleIdx="1" presStyleCnt="4" custScaleX="187620" custScaleY="156902" custLinFactNeighborX="8065" custLinFactNeighborY="90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159E99-BDDF-42ED-81D4-5063050E62DA}" type="pres">
      <dgm:prSet presAssocID="{CE432BF7-EC11-42AF-A5AF-B5A3A72340D5}" presName="root" presStyleCnt="0"/>
      <dgm:spPr/>
    </dgm:pt>
    <dgm:pt modelId="{A8591719-6CBB-49E7-BC02-59729A26A63B}" type="pres">
      <dgm:prSet presAssocID="{CE432BF7-EC11-42AF-A5AF-B5A3A72340D5}" presName="rootComposite" presStyleCnt="0"/>
      <dgm:spPr/>
    </dgm:pt>
    <dgm:pt modelId="{21BD6EC2-E45C-4378-A0A6-510424754EBA}" type="pres">
      <dgm:prSet presAssocID="{CE432BF7-EC11-42AF-A5AF-B5A3A72340D5}" presName="rootText" presStyleLbl="node1" presStyleIdx="1" presStyleCnt="2" custScaleX="164970" custScaleY="41324" custLinFactNeighborX="-1598" custLinFactNeighborY="-11238"/>
      <dgm:spPr/>
      <dgm:t>
        <a:bodyPr/>
        <a:lstStyle/>
        <a:p>
          <a:endParaRPr lang="ru-RU"/>
        </a:p>
      </dgm:t>
    </dgm:pt>
    <dgm:pt modelId="{6D037A5E-E0F4-4455-9C63-D5FA2E7D9B99}" type="pres">
      <dgm:prSet presAssocID="{CE432BF7-EC11-42AF-A5AF-B5A3A72340D5}" presName="rootConnector" presStyleLbl="node1" presStyleIdx="1" presStyleCnt="2"/>
      <dgm:spPr/>
      <dgm:t>
        <a:bodyPr/>
        <a:lstStyle/>
        <a:p>
          <a:endParaRPr lang="ru-RU"/>
        </a:p>
      </dgm:t>
    </dgm:pt>
    <dgm:pt modelId="{52A4E20C-CC87-40F4-AE1D-FF1242E4D2FE}" type="pres">
      <dgm:prSet presAssocID="{CE432BF7-EC11-42AF-A5AF-B5A3A72340D5}" presName="childShape" presStyleCnt="0"/>
      <dgm:spPr/>
    </dgm:pt>
    <dgm:pt modelId="{3D1F2B70-8839-4794-B5FF-4597CBD4CF12}" type="pres">
      <dgm:prSet presAssocID="{17154C4C-48DE-406D-8FDA-B33629E7EF76}" presName="Name13" presStyleLbl="parChTrans1D2" presStyleIdx="2" presStyleCnt="4"/>
      <dgm:spPr/>
      <dgm:t>
        <a:bodyPr/>
        <a:lstStyle/>
        <a:p>
          <a:endParaRPr lang="ru-RU"/>
        </a:p>
      </dgm:t>
    </dgm:pt>
    <dgm:pt modelId="{BF07955F-9AC9-4B2C-BE13-1929DBE73700}" type="pres">
      <dgm:prSet presAssocID="{8524D1BD-E99F-4802-9B6A-E2F778E60101}" presName="childText" presStyleLbl="bgAcc1" presStyleIdx="2" presStyleCnt="4" custScaleX="261855" custScaleY="250083" custLinFactNeighborX="-9474" custLinFactNeighborY="-17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44CEC3-F88D-40DA-8673-A20358ACC312}" type="pres">
      <dgm:prSet presAssocID="{5668EB43-72E0-4F3D-BE7D-942E163E57BA}" presName="Name13" presStyleLbl="parChTrans1D2" presStyleIdx="3" presStyleCnt="4"/>
      <dgm:spPr/>
      <dgm:t>
        <a:bodyPr/>
        <a:lstStyle/>
        <a:p>
          <a:endParaRPr lang="ru-RU"/>
        </a:p>
      </dgm:t>
    </dgm:pt>
    <dgm:pt modelId="{AD93D0DB-A7AD-4218-BFA9-705914BD90A0}" type="pres">
      <dgm:prSet presAssocID="{9B8B8EDD-C805-4442-9AC0-358DA805DA97}" presName="childText" presStyleLbl="bgAcc1" presStyleIdx="3" presStyleCnt="4" custScaleX="232939" custScaleY="124477" custLinFactNeighborX="-3055" custLinFactNeighborY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244A63-573E-49CF-BD09-0D23090D2D5D}" type="presOf" srcId="{B9F6DF00-15EF-4017-9BF8-D9C33E8E4DDA}" destId="{B7982639-B9A9-4E0E-8459-77F75F774613}" srcOrd="0" destOrd="0" presId="urn:microsoft.com/office/officeart/2005/8/layout/hierarchy3"/>
    <dgm:cxn modelId="{39AC3445-1428-44CF-AFDB-6F536199E87C}" type="presOf" srcId="{CE432BF7-EC11-42AF-A5AF-B5A3A72340D5}" destId="{6D037A5E-E0F4-4455-9C63-D5FA2E7D9B99}" srcOrd="1" destOrd="0" presId="urn:microsoft.com/office/officeart/2005/8/layout/hierarchy3"/>
    <dgm:cxn modelId="{00050BB1-68C6-470F-907B-4A2F22BC583C}" type="presOf" srcId="{8524D1BD-E99F-4802-9B6A-E2F778E60101}" destId="{BF07955F-9AC9-4B2C-BE13-1929DBE73700}" srcOrd="0" destOrd="0" presId="urn:microsoft.com/office/officeart/2005/8/layout/hierarchy3"/>
    <dgm:cxn modelId="{6605CACA-0605-459A-AF60-285A8A954D9E}" type="presOf" srcId="{52AC686D-497A-4B74-8DFD-FC15EB2136F4}" destId="{02E8C3F5-D159-4368-A4DC-092F236B0900}" srcOrd="0" destOrd="0" presId="urn:microsoft.com/office/officeart/2005/8/layout/hierarchy3"/>
    <dgm:cxn modelId="{81BA4C98-92EC-465E-847A-3583D288B731}" type="presOf" srcId="{2C6D2DB3-7923-4981-90AB-75892FDF6A1D}" destId="{D3AA4570-E720-41F6-BF69-99D12C30891C}" srcOrd="0" destOrd="0" presId="urn:microsoft.com/office/officeart/2005/8/layout/hierarchy3"/>
    <dgm:cxn modelId="{B0D7C583-AA67-4E96-9FA5-105E04B6882A}" type="presOf" srcId="{5B722E0F-6952-4902-8C0A-08725C91CDAE}" destId="{DB51B8C6-FBBE-4653-8FEB-44ACAA55AD1E}" srcOrd="0" destOrd="0" presId="urn:microsoft.com/office/officeart/2005/8/layout/hierarchy3"/>
    <dgm:cxn modelId="{1FFD288B-381F-4446-A232-865D1CA35329}" type="presOf" srcId="{9B8B8EDD-C805-4442-9AC0-358DA805DA97}" destId="{AD93D0DB-A7AD-4218-BFA9-705914BD90A0}" srcOrd="0" destOrd="0" presId="urn:microsoft.com/office/officeart/2005/8/layout/hierarchy3"/>
    <dgm:cxn modelId="{2F007823-0E2E-4642-8BA1-662000BF79BE}" srcId="{52AC686D-497A-4B74-8DFD-FC15EB2136F4}" destId="{2C6D2DB3-7923-4981-90AB-75892FDF6A1D}" srcOrd="1" destOrd="0" parTransId="{6C43D943-FFF8-4DB2-AEFA-4C5B7588B5EF}" sibTransId="{D440FA16-6B5A-48A4-A516-359D2D00C81F}"/>
    <dgm:cxn modelId="{2B408B70-E90C-4A21-AB3C-3210F2E6B1CD}" type="presOf" srcId="{17154C4C-48DE-406D-8FDA-B33629E7EF76}" destId="{3D1F2B70-8839-4794-B5FF-4597CBD4CF12}" srcOrd="0" destOrd="0" presId="urn:microsoft.com/office/officeart/2005/8/layout/hierarchy3"/>
    <dgm:cxn modelId="{D8E9FACC-8DA6-47D9-9285-780BFB9B5C54}" srcId="{5B722E0F-6952-4902-8C0A-08725C91CDAE}" destId="{CE432BF7-EC11-42AF-A5AF-B5A3A72340D5}" srcOrd="1" destOrd="0" parTransId="{7C1584EB-F49C-4A8B-8459-65904E0D5C14}" sibTransId="{829D65B2-642A-4326-9B0C-1ABEC812F0C3}"/>
    <dgm:cxn modelId="{C3C7D223-289A-4681-B3DD-2FCBF969BB4C}" type="presOf" srcId="{52AC686D-497A-4B74-8DFD-FC15EB2136F4}" destId="{9B0F1531-B01D-441F-B731-4FC151F67BEE}" srcOrd="1" destOrd="0" presId="urn:microsoft.com/office/officeart/2005/8/layout/hierarchy3"/>
    <dgm:cxn modelId="{68E8390B-5328-4E1F-BBDD-42DAA2ACB7F1}" type="presOf" srcId="{DD574606-4295-4826-A9A1-8BB5AA45DBBE}" destId="{AB6F6673-B5E2-4D88-B625-30910C9EB937}" srcOrd="0" destOrd="0" presId="urn:microsoft.com/office/officeart/2005/8/layout/hierarchy3"/>
    <dgm:cxn modelId="{4BFC84BA-3317-4862-8E75-819505332069}" type="presOf" srcId="{6C43D943-FFF8-4DB2-AEFA-4C5B7588B5EF}" destId="{5356EA6C-8CD0-4553-BB5B-17CFA25ED590}" srcOrd="0" destOrd="0" presId="urn:microsoft.com/office/officeart/2005/8/layout/hierarchy3"/>
    <dgm:cxn modelId="{3F4B4589-D21B-41C4-81BE-632D96084052}" srcId="{CE432BF7-EC11-42AF-A5AF-B5A3A72340D5}" destId="{8524D1BD-E99F-4802-9B6A-E2F778E60101}" srcOrd="0" destOrd="0" parTransId="{17154C4C-48DE-406D-8FDA-B33629E7EF76}" sibTransId="{C9E0A27E-4E79-4E5E-BA52-D808A4DF14AC}"/>
    <dgm:cxn modelId="{7AFB93F7-6889-46A0-B866-FE58D1F9AB49}" srcId="{5B722E0F-6952-4902-8C0A-08725C91CDAE}" destId="{52AC686D-497A-4B74-8DFD-FC15EB2136F4}" srcOrd="0" destOrd="0" parTransId="{59661E79-470A-42B8-954D-A845CD492B5B}" sibTransId="{75E435B8-9420-4A35-A1E0-677AC3EB9789}"/>
    <dgm:cxn modelId="{BF2A31CC-3C73-4054-9CF9-B6BAA06930EC}" srcId="{CE432BF7-EC11-42AF-A5AF-B5A3A72340D5}" destId="{9B8B8EDD-C805-4442-9AC0-358DA805DA97}" srcOrd="1" destOrd="0" parTransId="{5668EB43-72E0-4F3D-BE7D-942E163E57BA}" sibTransId="{4FB924CE-7227-4DB2-B801-2B59B984362B}"/>
    <dgm:cxn modelId="{4E7D5644-CD58-4121-9C72-21BD59022BA3}" type="presOf" srcId="{5668EB43-72E0-4F3D-BE7D-942E163E57BA}" destId="{A144CEC3-F88D-40DA-8673-A20358ACC312}" srcOrd="0" destOrd="0" presId="urn:microsoft.com/office/officeart/2005/8/layout/hierarchy3"/>
    <dgm:cxn modelId="{DC9B02BC-CA99-4CFE-993E-5045467E3E58}" type="presOf" srcId="{CE432BF7-EC11-42AF-A5AF-B5A3A72340D5}" destId="{21BD6EC2-E45C-4378-A0A6-510424754EBA}" srcOrd="0" destOrd="0" presId="urn:microsoft.com/office/officeart/2005/8/layout/hierarchy3"/>
    <dgm:cxn modelId="{AFEDA7A0-FC76-463C-8E64-FB9CF737F49A}" srcId="{52AC686D-497A-4B74-8DFD-FC15EB2136F4}" destId="{B9F6DF00-15EF-4017-9BF8-D9C33E8E4DDA}" srcOrd="0" destOrd="0" parTransId="{DD574606-4295-4826-A9A1-8BB5AA45DBBE}" sibTransId="{BC774F3D-FAF8-414E-9C3A-A5DF30FDC144}"/>
    <dgm:cxn modelId="{E91D00AE-0D42-452D-B50B-E2401A6C9986}" type="presParOf" srcId="{DB51B8C6-FBBE-4653-8FEB-44ACAA55AD1E}" destId="{D15FADC7-60F2-4F2C-AA9C-F9712E6AA384}" srcOrd="0" destOrd="0" presId="urn:microsoft.com/office/officeart/2005/8/layout/hierarchy3"/>
    <dgm:cxn modelId="{82062466-BBB0-4A33-AE60-609EDC24D007}" type="presParOf" srcId="{D15FADC7-60F2-4F2C-AA9C-F9712E6AA384}" destId="{1653DD8B-EE0F-44EC-B163-AEB9208A31CF}" srcOrd="0" destOrd="0" presId="urn:microsoft.com/office/officeart/2005/8/layout/hierarchy3"/>
    <dgm:cxn modelId="{916A9887-FCD9-4EBD-BF75-B9A7FECFD570}" type="presParOf" srcId="{1653DD8B-EE0F-44EC-B163-AEB9208A31CF}" destId="{02E8C3F5-D159-4368-A4DC-092F236B0900}" srcOrd="0" destOrd="0" presId="urn:microsoft.com/office/officeart/2005/8/layout/hierarchy3"/>
    <dgm:cxn modelId="{24104969-56BB-413B-815C-CD8CD7767C7A}" type="presParOf" srcId="{1653DD8B-EE0F-44EC-B163-AEB9208A31CF}" destId="{9B0F1531-B01D-441F-B731-4FC151F67BEE}" srcOrd="1" destOrd="0" presId="urn:microsoft.com/office/officeart/2005/8/layout/hierarchy3"/>
    <dgm:cxn modelId="{E3BD4B0F-5BF8-4E1F-8230-46B5DDFB28B3}" type="presParOf" srcId="{D15FADC7-60F2-4F2C-AA9C-F9712E6AA384}" destId="{E5A0E312-D881-4EE5-BE5F-A597638231E1}" srcOrd="1" destOrd="0" presId="urn:microsoft.com/office/officeart/2005/8/layout/hierarchy3"/>
    <dgm:cxn modelId="{B6474D3A-E5D3-4CB5-B011-59EC0757289B}" type="presParOf" srcId="{E5A0E312-D881-4EE5-BE5F-A597638231E1}" destId="{AB6F6673-B5E2-4D88-B625-30910C9EB937}" srcOrd="0" destOrd="0" presId="urn:microsoft.com/office/officeart/2005/8/layout/hierarchy3"/>
    <dgm:cxn modelId="{9DCBE09B-F049-4802-9D10-F9701FAAF2E7}" type="presParOf" srcId="{E5A0E312-D881-4EE5-BE5F-A597638231E1}" destId="{B7982639-B9A9-4E0E-8459-77F75F774613}" srcOrd="1" destOrd="0" presId="urn:microsoft.com/office/officeart/2005/8/layout/hierarchy3"/>
    <dgm:cxn modelId="{B4F044EA-BDD3-4EB4-B671-947AFEB9C89B}" type="presParOf" srcId="{E5A0E312-D881-4EE5-BE5F-A597638231E1}" destId="{5356EA6C-8CD0-4553-BB5B-17CFA25ED590}" srcOrd="2" destOrd="0" presId="urn:microsoft.com/office/officeart/2005/8/layout/hierarchy3"/>
    <dgm:cxn modelId="{67FA5229-D69C-488E-B439-FDEEED900FD4}" type="presParOf" srcId="{E5A0E312-D881-4EE5-BE5F-A597638231E1}" destId="{D3AA4570-E720-41F6-BF69-99D12C30891C}" srcOrd="3" destOrd="0" presId="urn:microsoft.com/office/officeart/2005/8/layout/hierarchy3"/>
    <dgm:cxn modelId="{7069CA7D-A39C-4142-9CD9-A55F57F6A39F}" type="presParOf" srcId="{DB51B8C6-FBBE-4653-8FEB-44ACAA55AD1E}" destId="{3E159E99-BDDF-42ED-81D4-5063050E62DA}" srcOrd="1" destOrd="0" presId="urn:microsoft.com/office/officeart/2005/8/layout/hierarchy3"/>
    <dgm:cxn modelId="{29773A7F-AC4A-4D3C-81B6-996ECF45B92F}" type="presParOf" srcId="{3E159E99-BDDF-42ED-81D4-5063050E62DA}" destId="{A8591719-6CBB-49E7-BC02-59729A26A63B}" srcOrd="0" destOrd="0" presId="urn:microsoft.com/office/officeart/2005/8/layout/hierarchy3"/>
    <dgm:cxn modelId="{DDE59813-A995-4822-B1AD-7BB7E2CBE5CB}" type="presParOf" srcId="{A8591719-6CBB-49E7-BC02-59729A26A63B}" destId="{21BD6EC2-E45C-4378-A0A6-510424754EBA}" srcOrd="0" destOrd="0" presId="urn:microsoft.com/office/officeart/2005/8/layout/hierarchy3"/>
    <dgm:cxn modelId="{48E9F704-6F26-4016-BE8B-DD16F7F2ADC8}" type="presParOf" srcId="{A8591719-6CBB-49E7-BC02-59729A26A63B}" destId="{6D037A5E-E0F4-4455-9C63-D5FA2E7D9B99}" srcOrd="1" destOrd="0" presId="urn:microsoft.com/office/officeart/2005/8/layout/hierarchy3"/>
    <dgm:cxn modelId="{75EB5390-A9FB-46B8-9F43-F0BF72526335}" type="presParOf" srcId="{3E159E99-BDDF-42ED-81D4-5063050E62DA}" destId="{52A4E20C-CC87-40F4-AE1D-FF1242E4D2FE}" srcOrd="1" destOrd="0" presId="urn:microsoft.com/office/officeart/2005/8/layout/hierarchy3"/>
    <dgm:cxn modelId="{819920EC-2735-453F-9697-174B8A191D7A}" type="presParOf" srcId="{52A4E20C-CC87-40F4-AE1D-FF1242E4D2FE}" destId="{3D1F2B70-8839-4794-B5FF-4597CBD4CF12}" srcOrd="0" destOrd="0" presId="urn:microsoft.com/office/officeart/2005/8/layout/hierarchy3"/>
    <dgm:cxn modelId="{F490CCDB-9191-4899-BE76-6263070A4F40}" type="presParOf" srcId="{52A4E20C-CC87-40F4-AE1D-FF1242E4D2FE}" destId="{BF07955F-9AC9-4B2C-BE13-1929DBE73700}" srcOrd="1" destOrd="0" presId="urn:microsoft.com/office/officeart/2005/8/layout/hierarchy3"/>
    <dgm:cxn modelId="{50E5A014-B03E-497C-AB21-FC4E1B1F8C1F}" type="presParOf" srcId="{52A4E20C-CC87-40F4-AE1D-FF1242E4D2FE}" destId="{A144CEC3-F88D-40DA-8673-A20358ACC312}" srcOrd="2" destOrd="0" presId="urn:microsoft.com/office/officeart/2005/8/layout/hierarchy3"/>
    <dgm:cxn modelId="{D49669D0-3525-462C-9913-037AB2D1826B}" type="presParOf" srcId="{52A4E20C-CC87-40F4-AE1D-FF1242E4D2FE}" destId="{AD93D0DB-A7AD-4218-BFA9-705914BD90A0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F4E1269-F807-4085-9AE4-99261717BD89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F99D653-C721-4439-AFC2-F48017C34642}">
      <dgm:prSet phldrT="[Текст]" custT="1"/>
      <dgm:spPr>
        <a:solidFill>
          <a:schemeClr val="accent1">
            <a:lumMod val="40000"/>
            <a:lumOff val="60000"/>
          </a:schemeClr>
        </a:solidFill>
        <a:ln>
          <a:solidFill>
            <a:schemeClr val="accent1">
              <a:lumMod val="40000"/>
              <a:lumOff val="60000"/>
            </a:schemeClr>
          </a:solidFill>
        </a:ln>
      </dgm:spPr>
      <dgm:t>
        <a:bodyPr/>
        <a:lstStyle/>
        <a:p>
          <a:r>
            <a:rPr lang="ru-RU" sz="1600" b="1" dirty="0" smtClean="0">
              <a:ln w="1905"/>
              <a:solidFill>
                <a:srgbClr val="0041B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</a:rPr>
            <a:t>Документы разрабатываются для реализации:</a:t>
          </a:r>
          <a:endParaRPr lang="ru-RU" sz="1600" dirty="0"/>
        </a:p>
      </dgm:t>
    </dgm:pt>
    <dgm:pt modelId="{06B3BFEA-48E4-4CE2-8D3C-F63EC65E89B9}" type="parTrans" cxnId="{204689F2-9A6B-498E-A528-3DC07D4E20EB}">
      <dgm:prSet/>
      <dgm:spPr/>
      <dgm:t>
        <a:bodyPr/>
        <a:lstStyle/>
        <a:p>
          <a:endParaRPr lang="ru-RU"/>
        </a:p>
      </dgm:t>
    </dgm:pt>
    <dgm:pt modelId="{E253ABA9-0F6A-49B4-B16F-18A6E1FBDA09}" type="sibTrans" cxnId="{204689F2-9A6B-498E-A528-3DC07D4E20EB}">
      <dgm:prSet/>
      <dgm:spPr/>
      <dgm:t>
        <a:bodyPr/>
        <a:lstStyle/>
        <a:p>
          <a:endParaRPr lang="ru-RU"/>
        </a:p>
      </dgm:t>
    </dgm:pt>
    <dgm:pt modelId="{CFF831ED-5CE2-465F-AAA5-D125F5800EC7}">
      <dgm:prSet phldrT="[Текст]"/>
      <dgm:spPr/>
      <dgm:t>
        <a:bodyPr/>
        <a:lstStyle/>
        <a:p>
          <a:r>
            <a:rPr lang="ru-RU" dirty="0" smtClean="0">
              <a:latin typeface="Cambria" pitchFamily="18" charset="0"/>
            </a:rPr>
            <a:t>инвестиционных проектов на сумму не менее 50 млн.рублей;</a:t>
          </a:r>
          <a:endParaRPr lang="ru-RU" dirty="0"/>
        </a:p>
      </dgm:t>
    </dgm:pt>
    <dgm:pt modelId="{C1F4B98C-507A-4D4D-B22F-F474379BFF9C}" type="parTrans" cxnId="{FF97D213-B0A4-4C65-BB07-1AF1BEF1E71B}">
      <dgm:prSet/>
      <dgm:spPr/>
      <dgm:t>
        <a:bodyPr/>
        <a:lstStyle/>
        <a:p>
          <a:endParaRPr lang="ru-RU"/>
        </a:p>
      </dgm:t>
    </dgm:pt>
    <dgm:pt modelId="{58771503-04C2-4590-A30A-B093AF024AE6}" type="sibTrans" cxnId="{FF97D213-B0A4-4C65-BB07-1AF1BEF1E71B}">
      <dgm:prSet/>
      <dgm:spPr/>
      <dgm:t>
        <a:bodyPr/>
        <a:lstStyle/>
        <a:p>
          <a:endParaRPr lang="ru-RU"/>
        </a:p>
      </dgm:t>
    </dgm:pt>
    <dgm:pt modelId="{72581599-E990-4FC7-A899-74E4124A9AE3}">
      <dgm:prSet phldrT="[Текст]"/>
      <dgm:spPr/>
      <dgm:t>
        <a:bodyPr/>
        <a:lstStyle/>
        <a:p>
          <a:r>
            <a:rPr lang="ru-RU" dirty="0" smtClean="0">
              <a:latin typeface="Cambria" pitchFamily="18" charset="0"/>
            </a:rPr>
            <a:t>инвестиционных проектов с привлечением бюджетного финансирования и фондов развития;</a:t>
          </a:r>
          <a:endParaRPr lang="ru-RU" dirty="0"/>
        </a:p>
      </dgm:t>
    </dgm:pt>
    <dgm:pt modelId="{17365685-26B2-4C01-B2E4-FEE12F5118D3}" type="parTrans" cxnId="{2DCE5CA7-A8BC-45B9-B5F6-47D2E842F357}">
      <dgm:prSet/>
      <dgm:spPr/>
      <dgm:t>
        <a:bodyPr/>
        <a:lstStyle/>
        <a:p>
          <a:endParaRPr lang="ru-RU"/>
        </a:p>
      </dgm:t>
    </dgm:pt>
    <dgm:pt modelId="{424EA089-E9DF-40FB-AD07-93AA3F5969E8}" type="sibTrans" cxnId="{2DCE5CA7-A8BC-45B9-B5F6-47D2E842F357}">
      <dgm:prSet/>
      <dgm:spPr/>
      <dgm:t>
        <a:bodyPr/>
        <a:lstStyle/>
        <a:p>
          <a:endParaRPr lang="ru-RU"/>
        </a:p>
      </dgm:t>
    </dgm:pt>
    <dgm:pt modelId="{6B9529CF-61D5-4716-A05B-05F609E6CE55}">
      <dgm:prSet phldrT="[Текст]"/>
      <dgm:spPr/>
      <dgm:t>
        <a:bodyPr/>
        <a:lstStyle/>
        <a:p>
          <a:r>
            <a:rPr lang="ru-RU" dirty="0" smtClean="0">
              <a:latin typeface="Cambria" pitchFamily="18" charset="0"/>
            </a:rPr>
            <a:t>мероприятий с участием субъектов МСП (кол-во участников должно быть не менее 150 чел)</a:t>
          </a:r>
          <a:endParaRPr lang="ru-RU" dirty="0"/>
        </a:p>
      </dgm:t>
    </dgm:pt>
    <dgm:pt modelId="{9F469587-FEDC-43F8-806C-5A94BF665FEC}" type="parTrans" cxnId="{6360DA68-DAD1-4177-AFC3-325979AC0020}">
      <dgm:prSet/>
      <dgm:spPr/>
      <dgm:t>
        <a:bodyPr/>
        <a:lstStyle/>
        <a:p>
          <a:endParaRPr lang="ru-RU"/>
        </a:p>
      </dgm:t>
    </dgm:pt>
    <dgm:pt modelId="{D7356FA4-FE26-459A-B711-58FD5E11C03D}" type="sibTrans" cxnId="{6360DA68-DAD1-4177-AFC3-325979AC0020}">
      <dgm:prSet/>
      <dgm:spPr/>
      <dgm:t>
        <a:bodyPr/>
        <a:lstStyle/>
        <a:p>
          <a:endParaRPr lang="ru-RU"/>
        </a:p>
      </dgm:t>
    </dgm:pt>
    <dgm:pt modelId="{DEC6C402-EFEE-4968-94BA-432AD9EDF5CD}" type="pres">
      <dgm:prSet presAssocID="{2F4E1269-F807-4085-9AE4-99261717BD89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A33DA11-6CD2-43BB-933D-1A020993F061}" type="pres">
      <dgm:prSet presAssocID="{AF99D653-C721-4439-AFC2-F48017C34642}" presName="linNode" presStyleCnt="0"/>
      <dgm:spPr/>
    </dgm:pt>
    <dgm:pt modelId="{17D834B1-784F-4101-A2EC-2660D53ADCBE}" type="pres">
      <dgm:prSet presAssocID="{AF99D653-C721-4439-AFC2-F48017C34642}" presName="parentShp" presStyleLbl="node1" presStyleIdx="0" presStyleCnt="1" custScaleX="66117" custScaleY="814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DBB590-0ADE-4BB0-A437-A37CEE447510}" type="pres">
      <dgm:prSet presAssocID="{AF99D653-C721-4439-AFC2-F48017C34642}" presName="childShp" presStyleLbl="bgAccFollowNode1" presStyleIdx="0" presStyleCnt="1" custScaleX="1276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4ECF01-6871-428A-8727-AC0F6A698806}" type="presOf" srcId="{AF99D653-C721-4439-AFC2-F48017C34642}" destId="{17D834B1-784F-4101-A2EC-2660D53ADCBE}" srcOrd="0" destOrd="0" presId="urn:microsoft.com/office/officeart/2005/8/layout/vList6"/>
    <dgm:cxn modelId="{44376F36-E1F7-4574-A28A-6238531EA0FE}" type="presOf" srcId="{72581599-E990-4FC7-A899-74E4124A9AE3}" destId="{22DBB590-0ADE-4BB0-A437-A37CEE447510}" srcOrd="0" destOrd="1" presId="urn:microsoft.com/office/officeart/2005/8/layout/vList6"/>
    <dgm:cxn modelId="{FBB7648B-2CA2-40B1-B3B9-CEC3DD969189}" type="presOf" srcId="{2F4E1269-F807-4085-9AE4-99261717BD89}" destId="{DEC6C402-EFEE-4968-94BA-432AD9EDF5CD}" srcOrd="0" destOrd="0" presId="urn:microsoft.com/office/officeart/2005/8/layout/vList6"/>
    <dgm:cxn modelId="{204689F2-9A6B-498E-A528-3DC07D4E20EB}" srcId="{2F4E1269-F807-4085-9AE4-99261717BD89}" destId="{AF99D653-C721-4439-AFC2-F48017C34642}" srcOrd="0" destOrd="0" parTransId="{06B3BFEA-48E4-4CE2-8D3C-F63EC65E89B9}" sibTransId="{E253ABA9-0F6A-49B4-B16F-18A6E1FBDA09}"/>
    <dgm:cxn modelId="{E291E9B8-DAB7-40CA-A4A3-AE5B765CF284}" type="presOf" srcId="{CFF831ED-5CE2-465F-AAA5-D125F5800EC7}" destId="{22DBB590-0ADE-4BB0-A437-A37CEE447510}" srcOrd="0" destOrd="0" presId="urn:microsoft.com/office/officeart/2005/8/layout/vList6"/>
    <dgm:cxn modelId="{FF97D213-B0A4-4C65-BB07-1AF1BEF1E71B}" srcId="{AF99D653-C721-4439-AFC2-F48017C34642}" destId="{CFF831ED-5CE2-465F-AAA5-D125F5800EC7}" srcOrd="0" destOrd="0" parTransId="{C1F4B98C-507A-4D4D-B22F-F474379BFF9C}" sibTransId="{58771503-04C2-4590-A30A-B093AF024AE6}"/>
    <dgm:cxn modelId="{2DCE5CA7-A8BC-45B9-B5F6-47D2E842F357}" srcId="{AF99D653-C721-4439-AFC2-F48017C34642}" destId="{72581599-E990-4FC7-A899-74E4124A9AE3}" srcOrd="1" destOrd="0" parTransId="{17365685-26B2-4C01-B2E4-FEE12F5118D3}" sibTransId="{424EA089-E9DF-40FB-AD07-93AA3F5969E8}"/>
    <dgm:cxn modelId="{6360DA68-DAD1-4177-AFC3-325979AC0020}" srcId="{AF99D653-C721-4439-AFC2-F48017C34642}" destId="{6B9529CF-61D5-4716-A05B-05F609E6CE55}" srcOrd="2" destOrd="0" parTransId="{9F469587-FEDC-43F8-806C-5A94BF665FEC}" sibTransId="{D7356FA4-FE26-459A-B711-58FD5E11C03D}"/>
    <dgm:cxn modelId="{E8B0418B-C197-4A9D-9AC8-AD8477EBE2C6}" type="presOf" srcId="{6B9529CF-61D5-4716-A05B-05F609E6CE55}" destId="{22DBB590-0ADE-4BB0-A437-A37CEE447510}" srcOrd="0" destOrd="2" presId="urn:microsoft.com/office/officeart/2005/8/layout/vList6"/>
    <dgm:cxn modelId="{23685151-3CA2-4640-BA31-00C5605827BD}" type="presParOf" srcId="{DEC6C402-EFEE-4968-94BA-432AD9EDF5CD}" destId="{EA33DA11-6CD2-43BB-933D-1A020993F061}" srcOrd="0" destOrd="0" presId="urn:microsoft.com/office/officeart/2005/8/layout/vList6"/>
    <dgm:cxn modelId="{5D6E6F56-2CC8-4BF8-B55E-86FE35AB686F}" type="presParOf" srcId="{EA33DA11-6CD2-43BB-933D-1A020993F061}" destId="{17D834B1-784F-4101-A2EC-2660D53ADCBE}" srcOrd="0" destOrd="0" presId="urn:microsoft.com/office/officeart/2005/8/layout/vList6"/>
    <dgm:cxn modelId="{164E3780-461C-4A69-81EC-6517C476C5ED}" type="presParOf" srcId="{EA33DA11-6CD2-43BB-933D-1A020993F061}" destId="{22DBB590-0ADE-4BB0-A437-A37CEE44751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76ECFD3-5E36-429B-A448-373AC5543C59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1366468-B236-4B41-979F-05E0C3228610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400F77A8-525F-4B85-85CE-63B827A139DE}" type="parTrans" cxnId="{4D377245-D5E8-4CE3-B6F5-16521B61DF46}">
      <dgm:prSet/>
      <dgm:spPr/>
      <dgm:t>
        <a:bodyPr/>
        <a:lstStyle/>
        <a:p>
          <a:endParaRPr lang="ru-RU"/>
        </a:p>
      </dgm:t>
    </dgm:pt>
    <dgm:pt modelId="{82141E4D-0511-4218-BAA3-D25AD06605B2}" type="sibTrans" cxnId="{4D377245-D5E8-4CE3-B6F5-16521B61DF46}">
      <dgm:prSet/>
      <dgm:spPr/>
      <dgm:t>
        <a:bodyPr/>
        <a:lstStyle/>
        <a:p>
          <a:endParaRPr lang="ru-RU"/>
        </a:p>
      </dgm:t>
    </dgm:pt>
    <dgm:pt modelId="{BF8899E5-7443-4B0D-B563-2225845F8EF1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Инициирование проекта в январе 2017 года на Инвестиционном Совете (Администрация района) 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FAFE36D9-8679-47B0-8F83-819EE60B4A5B}" type="parTrans" cxnId="{8DDC5BF2-904B-4C2D-ABF7-07923B5B411C}">
      <dgm:prSet/>
      <dgm:spPr/>
      <dgm:t>
        <a:bodyPr/>
        <a:lstStyle/>
        <a:p>
          <a:endParaRPr lang="ru-RU"/>
        </a:p>
      </dgm:t>
    </dgm:pt>
    <dgm:pt modelId="{74033033-5EA5-48A1-8567-287765F75064}" type="sibTrans" cxnId="{8DDC5BF2-904B-4C2D-ABF7-07923B5B411C}">
      <dgm:prSet/>
      <dgm:spPr/>
      <dgm:t>
        <a:bodyPr/>
        <a:lstStyle/>
        <a:p>
          <a:endParaRPr lang="ru-RU"/>
        </a:p>
      </dgm:t>
    </dgm:pt>
    <dgm:pt modelId="{FA1CDE09-D011-4D28-A181-91A212CD9FD3}">
      <dgm:prSet phldrT="[Текст]"/>
      <dgm:spPr>
        <a:solidFill>
          <a:srgbClr val="C00000"/>
        </a:solidFill>
      </dgm:spPr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5771A29B-FE76-4A9C-9D5C-7E8271836D42}" type="parTrans" cxnId="{E8D804F3-4848-4D5D-9370-98B8C3ECA08B}">
      <dgm:prSet/>
      <dgm:spPr/>
      <dgm:t>
        <a:bodyPr/>
        <a:lstStyle/>
        <a:p>
          <a:endParaRPr lang="ru-RU"/>
        </a:p>
      </dgm:t>
    </dgm:pt>
    <dgm:pt modelId="{F2C26A1D-2BFB-478F-B3C6-3A933C4A303F}" type="sibTrans" cxnId="{E8D804F3-4848-4D5D-9370-98B8C3ECA08B}">
      <dgm:prSet/>
      <dgm:spPr/>
      <dgm:t>
        <a:bodyPr/>
        <a:lstStyle/>
        <a:p>
          <a:endParaRPr lang="ru-RU"/>
        </a:p>
      </dgm:t>
    </dgm:pt>
    <dgm:pt modelId="{1F46E809-D1B0-43BA-90CC-9D9F5B01B5D2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Разработка основных направлений деятельности и услуг ЦМИТ           (Отдел экономики)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420F7002-9B42-4D69-AD2F-CBB54F27A7BE}" type="parTrans" cxnId="{A1C76C41-8A71-49A4-937A-32B2BD572254}">
      <dgm:prSet/>
      <dgm:spPr/>
      <dgm:t>
        <a:bodyPr/>
        <a:lstStyle/>
        <a:p>
          <a:endParaRPr lang="ru-RU"/>
        </a:p>
      </dgm:t>
    </dgm:pt>
    <dgm:pt modelId="{856719A9-A5CE-4B55-869A-25E1B188654D}" type="sibTrans" cxnId="{A1C76C41-8A71-49A4-937A-32B2BD572254}">
      <dgm:prSet/>
      <dgm:spPr/>
      <dgm:t>
        <a:bodyPr/>
        <a:lstStyle/>
        <a:p>
          <a:endParaRPr lang="ru-RU"/>
        </a:p>
      </dgm:t>
    </dgm:pt>
    <dgm:pt modelId="{F7E7BA88-8361-472F-8A87-5FB03A0E4708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Подписание на форуме «Сочи-2017» соглашение о реализации инвестиционного проекта (Инвестор, Администрация района) 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52BAC3EC-FD03-4756-9E43-4ADECA8DA12C}" type="parTrans" cxnId="{8BA6CC7F-C274-4E3C-99C3-41C068C3D225}">
      <dgm:prSet/>
      <dgm:spPr/>
      <dgm:t>
        <a:bodyPr/>
        <a:lstStyle/>
        <a:p>
          <a:endParaRPr lang="ru-RU"/>
        </a:p>
      </dgm:t>
    </dgm:pt>
    <dgm:pt modelId="{B6093035-F459-47AE-9346-D379799F1868}" type="sibTrans" cxnId="{8BA6CC7F-C274-4E3C-99C3-41C068C3D225}">
      <dgm:prSet/>
      <dgm:spPr/>
      <dgm:t>
        <a:bodyPr/>
        <a:lstStyle/>
        <a:p>
          <a:endParaRPr lang="ru-RU"/>
        </a:p>
      </dgm:t>
    </dgm:pt>
    <dgm:pt modelId="{501A9116-FE76-4029-AE45-380E15A07DDA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F4315DC8-D2E1-40F7-909D-6E7287D63103}" type="parTrans" cxnId="{53156621-64B3-4114-ACD4-131B043D5E76}">
      <dgm:prSet/>
      <dgm:spPr/>
      <dgm:t>
        <a:bodyPr/>
        <a:lstStyle/>
        <a:p>
          <a:endParaRPr lang="ru-RU"/>
        </a:p>
      </dgm:t>
    </dgm:pt>
    <dgm:pt modelId="{91501EB9-2711-4783-A0E2-BC673CAE884E}" type="sibTrans" cxnId="{53156621-64B3-4114-ACD4-131B043D5E76}">
      <dgm:prSet/>
      <dgm:spPr/>
      <dgm:t>
        <a:bodyPr/>
        <a:lstStyle/>
        <a:p>
          <a:endParaRPr lang="ru-RU"/>
        </a:p>
      </dgm:t>
    </dgm:pt>
    <dgm:pt modelId="{38AD82D4-853E-4D54-8E1F-A2D4E46FB182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Разработка документов проектного управления:  паспорт проекта, план контрольных событий проекта, и план-график реализации (дорожная карта) – (НЦПП)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324486E7-47CB-4751-906F-93BF96C07C24}" type="parTrans" cxnId="{38202074-B22A-4810-8873-9F86BF94C93D}">
      <dgm:prSet/>
      <dgm:spPr/>
      <dgm:t>
        <a:bodyPr/>
        <a:lstStyle/>
        <a:p>
          <a:endParaRPr lang="ru-RU"/>
        </a:p>
      </dgm:t>
    </dgm:pt>
    <dgm:pt modelId="{6B62E742-91AD-4191-95BB-5BCD2BCE8A2C}" type="sibTrans" cxnId="{38202074-B22A-4810-8873-9F86BF94C93D}">
      <dgm:prSet/>
      <dgm:spPr/>
      <dgm:t>
        <a:bodyPr/>
        <a:lstStyle/>
        <a:p>
          <a:endParaRPr lang="ru-RU"/>
        </a:p>
      </dgm:t>
    </dgm:pt>
    <dgm:pt modelId="{FDED40B1-8FDB-48BE-900D-D7767A3D5AD5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Подготовка необходимых документов для получения субсидий по созданию центра молодежного инновационного творчества (Инвестор, НЦПП)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EF9C304C-2FE1-48A5-8077-44D164A7D98A}" type="parTrans" cxnId="{10F6C779-BEE9-4AD2-A436-BD66666ACDDF}">
      <dgm:prSet/>
      <dgm:spPr/>
      <dgm:t>
        <a:bodyPr/>
        <a:lstStyle/>
        <a:p>
          <a:endParaRPr lang="ru-RU"/>
        </a:p>
      </dgm:t>
    </dgm:pt>
    <dgm:pt modelId="{26CBE753-9234-440A-8B39-BC80FB45DBF2}" type="sibTrans" cxnId="{10F6C779-BEE9-4AD2-A436-BD66666ACDDF}">
      <dgm:prSet/>
      <dgm:spPr/>
      <dgm:t>
        <a:bodyPr/>
        <a:lstStyle/>
        <a:p>
          <a:endParaRPr lang="ru-RU"/>
        </a:p>
      </dgm:t>
    </dgm:pt>
    <dgm:pt modelId="{2CDE13AC-83A9-4BAF-96C8-0E4736EE63DE}">
      <dgm:prSet phldrT="[Текст]"/>
      <dgm:spPr>
        <a:solidFill>
          <a:srgbClr val="C00000"/>
        </a:solidFill>
      </dgm:spPr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1E4E2ED6-16BD-4EAB-9378-008AFA58E9D2}" type="parTrans" cxnId="{C1E71B00-7295-43AF-8138-D31ABD75685E}">
      <dgm:prSet/>
      <dgm:spPr/>
      <dgm:t>
        <a:bodyPr/>
        <a:lstStyle/>
        <a:p>
          <a:endParaRPr lang="ru-RU"/>
        </a:p>
      </dgm:t>
    </dgm:pt>
    <dgm:pt modelId="{855D9136-017F-48ED-9563-D99D2246900D}" type="sibTrans" cxnId="{C1E71B00-7295-43AF-8138-D31ABD75685E}">
      <dgm:prSet/>
      <dgm:spPr/>
      <dgm:t>
        <a:bodyPr/>
        <a:lstStyle/>
        <a:p>
          <a:endParaRPr lang="ru-RU"/>
        </a:p>
      </dgm:t>
    </dgm:pt>
    <dgm:pt modelId="{B2222713-89C3-420C-A0A1-96B453A72971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Получение субсидии – (Инвестор, Департамент)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439676C1-AC81-4FD6-A0C0-3E29D8F01935}" type="parTrans" cxnId="{4FEDB5EB-5DA0-4F43-8769-3542ADBB23A1}">
      <dgm:prSet/>
      <dgm:spPr/>
      <dgm:t>
        <a:bodyPr/>
        <a:lstStyle/>
        <a:p>
          <a:endParaRPr lang="ru-RU"/>
        </a:p>
      </dgm:t>
    </dgm:pt>
    <dgm:pt modelId="{DC375010-CE13-4EEE-8FE2-13CACAE3F058}" type="sibTrans" cxnId="{4FEDB5EB-5DA0-4F43-8769-3542ADBB23A1}">
      <dgm:prSet/>
      <dgm:spPr/>
      <dgm:t>
        <a:bodyPr/>
        <a:lstStyle/>
        <a:p>
          <a:endParaRPr lang="ru-RU"/>
        </a:p>
      </dgm:t>
    </dgm:pt>
    <dgm:pt modelId="{67B8F113-292F-4CBD-993C-86B8BD2BD6C1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Закупка инновационного оборудования (Инвестор)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8142F5B5-D930-4583-A8B6-AA382ADB3760}" type="sibTrans" cxnId="{C950B98F-B5E7-421B-AF3B-6B056B56688A}">
      <dgm:prSet/>
      <dgm:spPr/>
      <dgm:t>
        <a:bodyPr/>
        <a:lstStyle/>
        <a:p>
          <a:endParaRPr lang="ru-RU"/>
        </a:p>
      </dgm:t>
    </dgm:pt>
    <dgm:pt modelId="{412ACB43-D5CE-430A-92FE-EC4576CACA21}" type="parTrans" cxnId="{C950B98F-B5E7-421B-AF3B-6B056B56688A}">
      <dgm:prSet/>
      <dgm:spPr/>
      <dgm:t>
        <a:bodyPr/>
        <a:lstStyle/>
        <a:p>
          <a:endParaRPr lang="ru-RU"/>
        </a:p>
      </dgm:t>
    </dgm:pt>
    <dgm:pt modelId="{2FECDDAF-1198-4939-8440-2D2E5C30E071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9678B663-999A-4F11-8307-E3D6472843E2}" type="parTrans" cxnId="{6B235859-7AAA-4940-AC07-E210FE92865C}">
      <dgm:prSet/>
      <dgm:spPr/>
      <dgm:t>
        <a:bodyPr/>
        <a:lstStyle/>
        <a:p>
          <a:endParaRPr lang="ru-RU"/>
        </a:p>
      </dgm:t>
    </dgm:pt>
    <dgm:pt modelId="{4F31D536-27FC-442A-85EE-01B1C937CE17}" type="sibTrans" cxnId="{6B235859-7AAA-4940-AC07-E210FE92865C}">
      <dgm:prSet/>
      <dgm:spPr/>
      <dgm:t>
        <a:bodyPr/>
        <a:lstStyle/>
        <a:p>
          <a:endParaRPr lang="ru-RU"/>
        </a:p>
      </dgm:t>
    </dgm:pt>
    <dgm:pt modelId="{6288622A-2EDA-4764-812F-EB6A495F4490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Начало работы Центра в декабре 2017 года (Инвестор)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2AFF910F-577C-4C44-B37C-C64BC6F2386D}" type="parTrans" cxnId="{E6B1066B-E4D8-469C-B152-28F3F5E28C94}">
      <dgm:prSet/>
      <dgm:spPr/>
      <dgm:t>
        <a:bodyPr/>
        <a:lstStyle/>
        <a:p>
          <a:endParaRPr lang="ru-RU"/>
        </a:p>
      </dgm:t>
    </dgm:pt>
    <dgm:pt modelId="{9D1409F5-8846-4BE3-9B47-06DA6DB9C78F}" type="sibTrans" cxnId="{E6B1066B-E4D8-469C-B152-28F3F5E28C94}">
      <dgm:prSet/>
      <dgm:spPr/>
      <dgm:t>
        <a:bodyPr/>
        <a:lstStyle/>
        <a:p>
          <a:endParaRPr lang="ru-RU"/>
        </a:p>
      </dgm:t>
    </dgm:pt>
    <dgm:pt modelId="{4342C836-C2FA-47ED-9B30-A2B565AD11D4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Создание дополнительных групп (Инвестор)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E2628BE2-612C-4C23-9291-DA5D5258DDB6}" type="parTrans" cxnId="{A12AC861-B58B-4D89-8C05-6E58FA15EE2E}">
      <dgm:prSet/>
      <dgm:spPr/>
      <dgm:t>
        <a:bodyPr/>
        <a:lstStyle/>
        <a:p>
          <a:endParaRPr lang="ru-RU"/>
        </a:p>
      </dgm:t>
    </dgm:pt>
    <dgm:pt modelId="{5EE782C8-090C-47C3-9F63-91E183F2F82A}" type="sibTrans" cxnId="{A12AC861-B58B-4D89-8C05-6E58FA15EE2E}">
      <dgm:prSet/>
      <dgm:spPr/>
      <dgm:t>
        <a:bodyPr/>
        <a:lstStyle/>
        <a:p>
          <a:endParaRPr lang="ru-RU"/>
        </a:p>
      </dgm:t>
    </dgm:pt>
    <dgm:pt modelId="{42496D29-4426-488D-8E10-8A503BAE53C6}" type="pres">
      <dgm:prSet presAssocID="{876ECFD3-5E36-429B-A448-373AC5543C5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8E48BB-2EAC-4623-938E-EDBAC54F4FBC}" type="pres">
      <dgm:prSet presAssocID="{F1366468-B236-4B41-979F-05E0C3228610}" presName="composite" presStyleCnt="0"/>
      <dgm:spPr/>
    </dgm:pt>
    <dgm:pt modelId="{A5DBB415-C718-4374-A5D9-37C9FB4E95F2}" type="pres">
      <dgm:prSet presAssocID="{F1366468-B236-4B41-979F-05E0C3228610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12E755-74C5-4C37-8C5F-8E47D3815440}" type="pres">
      <dgm:prSet presAssocID="{F1366468-B236-4B41-979F-05E0C3228610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0BF3D5-914D-472C-BBAA-54DE0A84E5AC}" type="pres">
      <dgm:prSet presAssocID="{82141E4D-0511-4218-BAA3-D25AD06605B2}" presName="sp" presStyleCnt="0"/>
      <dgm:spPr/>
    </dgm:pt>
    <dgm:pt modelId="{2575C01B-2C8E-451C-A211-66D20A416C26}" type="pres">
      <dgm:prSet presAssocID="{FA1CDE09-D011-4D28-A181-91A212CD9FD3}" presName="composite" presStyleCnt="0"/>
      <dgm:spPr/>
    </dgm:pt>
    <dgm:pt modelId="{392F88F3-D090-406F-A527-5CA1F87ADF88}" type="pres">
      <dgm:prSet presAssocID="{FA1CDE09-D011-4D28-A181-91A212CD9FD3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17311D-E451-44F9-BF62-D5CB02145401}" type="pres">
      <dgm:prSet presAssocID="{FA1CDE09-D011-4D28-A181-91A212CD9FD3}" presName="descendantText" presStyleLbl="alignAcc1" presStyleIdx="1" presStyleCnt="5" custScaleY="163859" custLinFactNeighborY="-221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EA8838-654B-407C-B4A5-89C0E0BE6553}" type="pres">
      <dgm:prSet presAssocID="{F2C26A1D-2BFB-478F-B3C6-3A933C4A303F}" presName="sp" presStyleCnt="0"/>
      <dgm:spPr/>
    </dgm:pt>
    <dgm:pt modelId="{EADF7AB8-B009-415D-A268-ABF5636F38E5}" type="pres">
      <dgm:prSet presAssocID="{501A9116-FE76-4029-AE45-380E15A07DDA}" presName="composite" presStyleCnt="0"/>
      <dgm:spPr/>
    </dgm:pt>
    <dgm:pt modelId="{08525819-5764-4D19-B4C6-E3DC038E92D9}" type="pres">
      <dgm:prSet presAssocID="{501A9116-FE76-4029-AE45-380E15A07DDA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4C72AD-009F-433F-B2FD-BA45E4B756C0}" type="pres">
      <dgm:prSet presAssocID="{501A9116-FE76-4029-AE45-380E15A07DDA}" presName="descendantText" presStyleLbl="alignAcc1" presStyleIdx="2" presStyleCnt="5" custScaleY="222716" custLinFactNeighborY="-42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015F1F-0653-4693-9094-9EF4C7ABB312}" type="pres">
      <dgm:prSet presAssocID="{91501EB9-2711-4783-A0E2-BC673CAE884E}" presName="sp" presStyleCnt="0"/>
      <dgm:spPr/>
    </dgm:pt>
    <dgm:pt modelId="{084B8E07-5579-4A44-928C-83C5641873F4}" type="pres">
      <dgm:prSet presAssocID="{2CDE13AC-83A9-4BAF-96C8-0E4736EE63DE}" presName="composite" presStyleCnt="0"/>
      <dgm:spPr/>
    </dgm:pt>
    <dgm:pt modelId="{D1E95A16-D48D-45B8-A42A-057EF831F810}" type="pres">
      <dgm:prSet presAssocID="{2CDE13AC-83A9-4BAF-96C8-0E4736EE63DE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624BD7-1B07-438A-BFD6-10D8527477BC}" type="pres">
      <dgm:prSet presAssocID="{2CDE13AC-83A9-4BAF-96C8-0E4736EE63DE}" presName="descendantText" presStyleLbl="alignAcc1" presStyleIdx="3" presStyleCnt="5" custLinFactNeighborY="365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BE4326-2B3F-4234-998F-A3D4D4B0F78E}" type="pres">
      <dgm:prSet presAssocID="{855D9136-017F-48ED-9563-D99D2246900D}" presName="sp" presStyleCnt="0"/>
      <dgm:spPr/>
    </dgm:pt>
    <dgm:pt modelId="{F400894C-4477-48F5-A662-D2387DE7DD03}" type="pres">
      <dgm:prSet presAssocID="{2FECDDAF-1198-4939-8440-2D2E5C30E071}" presName="composite" presStyleCnt="0"/>
      <dgm:spPr/>
    </dgm:pt>
    <dgm:pt modelId="{20A1B6A5-77D0-4558-910B-A4841F234B76}" type="pres">
      <dgm:prSet presAssocID="{2FECDDAF-1198-4939-8440-2D2E5C30E071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153060-7904-4F0D-9ACC-FAEC519913F9}" type="pres">
      <dgm:prSet presAssocID="{2FECDDAF-1198-4939-8440-2D2E5C30E071}" presName="descendantText" presStyleLbl="alignAcc1" presStyleIdx="4" presStyleCnt="5" custLinFactNeighborY="205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8CE92C-EBB0-4F98-BF1A-9733D1E4EC2A}" type="presOf" srcId="{B2222713-89C3-420C-A0A1-96B453A72971}" destId="{57624BD7-1B07-438A-BFD6-10D8527477BC}" srcOrd="0" destOrd="0" presId="urn:microsoft.com/office/officeart/2005/8/layout/chevron2"/>
    <dgm:cxn modelId="{6B235859-7AAA-4940-AC07-E210FE92865C}" srcId="{876ECFD3-5E36-429B-A448-373AC5543C59}" destId="{2FECDDAF-1198-4939-8440-2D2E5C30E071}" srcOrd="4" destOrd="0" parTransId="{9678B663-999A-4F11-8307-E3D6472843E2}" sibTransId="{4F31D536-27FC-442A-85EE-01B1C937CE17}"/>
    <dgm:cxn modelId="{8DDC5BF2-904B-4C2D-ABF7-07923B5B411C}" srcId="{F1366468-B236-4B41-979F-05E0C3228610}" destId="{BF8899E5-7443-4B0D-B563-2225845F8EF1}" srcOrd="0" destOrd="0" parTransId="{FAFE36D9-8679-47B0-8F83-819EE60B4A5B}" sibTransId="{74033033-5EA5-48A1-8567-287765F75064}"/>
    <dgm:cxn modelId="{63FFDF75-AF45-42C9-B82E-BCA9BB801506}" type="presOf" srcId="{BF8899E5-7443-4B0D-B563-2225845F8EF1}" destId="{1712E755-74C5-4C37-8C5F-8E47D3815440}" srcOrd="0" destOrd="0" presId="urn:microsoft.com/office/officeart/2005/8/layout/chevron2"/>
    <dgm:cxn modelId="{CF95892C-08D4-4245-8017-3C3C0A0D7C87}" type="presOf" srcId="{2CDE13AC-83A9-4BAF-96C8-0E4736EE63DE}" destId="{D1E95A16-D48D-45B8-A42A-057EF831F810}" srcOrd="0" destOrd="0" presId="urn:microsoft.com/office/officeart/2005/8/layout/chevron2"/>
    <dgm:cxn modelId="{FAB129B0-7A7F-4001-AFBE-1F0558EDBD9D}" type="presOf" srcId="{FDED40B1-8FDB-48BE-900D-D7767A3D5AD5}" destId="{A24C72AD-009F-433F-B2FD-BA45E4B756C0}" srcOrd="0" destOrd="1" presId="urn:microsoft.com/office/officeart/2005/8/layout/chevron2"/>
    <dgm:cxn modelId="{8BA6CC7F-C274-4E3C-99C3-41C068C3D225}" srcId="{FA1CDE09-D011-4D28-A181-91A212CD9FD3}" destId="{F7E7BA88-8361-472F-8A87-5FB03A0E4708}" srcOrd="1" destOrd="0" parTransId="{52BAC3EC-FD03-4756-9E43-4ADECA8DA12C}" sibTransId="{B6093035-F459-47AE-9346-D379799F1868}"/>
    <dgm:cxn modelId="{B3111100-B90F-4A54-8A2E-C1FFE705523E}" type="presOf" srcId="{F7E7BA88-8361-472F-8A87-5FB03A0E4708}" destId="{8717311D-E451-44F9-BF62-D5CB02145401}" srcOrd="0" destOrd="1" presId="urn:microsoft.com/office/officeart/2005/8/layout/chevron2"/>
    <dgm:cxn modelId="{3846BA51-7ED4-44FA-92EB-20EB129B9AEF}" type="presOf" srcId="{1F46E809-D1B0-43BA-90CC-9D9F5B01B5D2}" destId="{8717311D-E451-44F9-BF62-D5CB02145401}" srcOrd="0" destOrd="0" presId="urn:microsoft.com/office/officeart/2005/8/layout/chevron2"/>
    <dgm:cxn modelId="{C549C5A0-49EB-4222-9FF5-B54A60EB21BF}" type="presOf" srcId="{6288622A-2EDA-4764-812F-EB6A495F4490}" destId="{AA153060-7904-4F0D-9ACC-FAEC519913F9}" srcOrd="0" destOrd="0" presId="urn:microsoft.com/office/officeart/2005/8/layout/chevron2"/>
    <dgm:cxn modelId="{E6B1066B-E4D8-469C-B152-28F3F5E28C94}" srcId="{2FECDDAF-1198-4939-8440-2D2E5C30E071}" destId="{6288622A-2EDA-4764-812F-EB6A495F4490}" srcOrd="0" destOrd="0" parTransId="{2AFF910F-577C-4C44-B37C-C64BC6F2386D}" sibTransId="{9D1409F5-8846-4BE3-9B47-06DA6DB9C78F}"/>
    <dgm:cxn modelId="{488B65B1-7F45-44B0-9F60-CAB14449C2A8}" type="presOf" srcId="{501A9116-FE76-4029-AE45-380E15A07DDA}" destId="{08525819-5764-4D19-B4C6-E3DC038E92D9}" srcOrd="0" destOrd="0" presId="urn:microsoft.com/office/officeart/2005/8/layout/chevron2"/>
    <dgm:cxn modelId="{A1C76C41-8A71-49A4-937A-32B2BD572254}" srcId="{FA1CDE09-D011-4D28-A181-91A212CD9FD3}" destId="{1F46E809-D1B0-43BA-90CC-9D9F5B01B5D2}" srcOrd="0" destOrd="0" parTransId="{420F7002-9B42-4D69-AD2F-CBB54F27A7BE}" sibTransId="{856719A9-A5CE-4B55-869A-25E1B188654D}"/>
    <dgm:cxn modelId="{4D377245-D5E8-4CE3-B6F5-16521B61DF46}" srcId="{876ECFD3-5E36-429B-A448-373AC5543C59}" destId="{F1366468-B236-4B41-979F-05E0C3228610}" srcOrd="0" destOrd="0" parTransId="{400F77A8-525F-4B85-85CE-63B827A139DE}" sibTransId="{82141E4D-0511-4218-BAA3-D25AD06605B2}"/>
    <dgm:cxn modelId="{056D939C-0B78-4A3A-9713-3A2A52B04805}" type="presOf" srcId="{FA1CDE09-D011-4D28-A181-91A212CD9FD3}" destId="{392F88F3-D090-406F-A527-5CA1F87ADF88}" srcOrd="0" destOrd="0" presId="urn:microsoft.com/office/officeart/2005/8/layout/chevron2"/>
    <dgm:cxn modelId="{35C182CC-F995-474B-A707-CBC35C9D79D2}" type="presOf" srcId="{F1366468-B236-4B41-979F-05E0C3228610}" destId="{A5DBB415-C718-4374-A5D9-37C9FB4E95F2}" srcOrd="0" destOrd="0" presId="urn:microsoft.com/office/officeart/2005/8/layout/chevron2"/>
    <dgm:cxn modelId="{31B8E129-5A7C-492A-9954-1BEB26C49D3B}" type="presOf" srcId="{876ECFD3-5E36-429B-A448-373AC5543C59}" destId="{42496D29-4426-488D-8E10-8A503BAE53C6}" srcOrd="0" destOrd="0" presId="urn:microsoft.com/office/officeart/2005/8/layout/chevron2"/>
    <dgm:cxn modelId="{E8D804F3-4848-4D5D-9370-98B8C3ECA08B}" srcId="{876ECFD3-5E36-429B-A448-373AC5543C59}" destId="{FA1CDE09-D011-4D28-A181-91A212CD9FD3}" srcOrd="1" destOrd="0" parTransId="{5771A29B-FE76-4A9C-9D5C-7E8271836D42}" sibTransId="{F2C26A1D-2BFB-478F-B3C6-3A933C4A303F}"/>
    <dgm:cxn modelId="{4B6430E0-8B0B-4305-A7CA-6BAD5ED5E5E5}" type="presOf" srcId="{4342C836-C2FA-47ED-9B30-A2B565AD11D4}" destId="{AA153060-7904-4F0D-9ACC-FAEC519913F9}" srcOrd="0" destOrd="1" presId="urn:microsoft.com/office/officeart/2005/8/layout/chevron2"/>
    <dgm:cxn modelId="{49D23F86-66B5-4472-94BD-78FB1AF915E2}" type="presOf" srcId="{2FECDDAF-1198-4939-8440-2D2E5C30E071}" destId="{20A1B6A5-77D0-4558-910B-A4841F234B76}" srcOrd="0" destOrd="0" presId="urn:microsoft.com/office/officeart/2005/8/layout/chevron2"/>
    <dgm:cxn modelId="{A12AC861-B58B-4D89-8C05-6E58FA15EE2E}" srcId="{2FECDDAF-1198-4939-8440-2D2E5C30E071}" destId="{4342C836-C2FA-47ED-9B30-A2B565AD11D4}" srcOrd="1" destOrd="0" parTransId="{E2628BE2-612C-4C23-9291-DA5D5258DDB6}" sibTransId="{5EE782C8-090C-47C3-9F63-91E183F2F82A}"/>
    <dgm:cxn modelId="{F92FEA79-1112-49BA-A3D3-4CE18CC7D561}" type="presOf" srcId="{38AD82D4-853E-4D54-8E1F-A2D4E46FB182}" destId="{A24C72AD-009F-433F-B2FD-BA45E4B756C0}" srcOrd="0" destOrd="0" presId="urn:microsoft.com/office/officeart/2005/8/layout/chevron2"/>
    <dgm:cxn modelId="{C950B98F-B5E7-421B-AF3B-6B056B56688A}" srcId="{2CDE13AC-83A9-4BAF-96C8-0E4736EE63DE}" destId="{67B8F113-292F-4CBD-993C-86B8BD2BD6C1}" srcOrd="1" destOrd="0" parTransId="{412ACB43-D5CE-430A-92FE-EC4576CACA21}" sibTransId="{8142F5B5-D930-4583-A8B6-AA382ADB3760}"/>
    <dgm:cxn modelId="{C1E71B00-7295-43AF-8138-D31ABD75685E}" srcId="{876ECFD3-5E36-429B-A448-373AC5543C59}" destId="{2CDE13AC-83A9-4BAF-96C8-0E4736EE63DE}" srcOrd="3" destOrd="0" parTransId="{1E4E2ED6-16BD-4EAB-9378-008AFA58E9D2}" sibTransId="{855D9136-017F-48ED-9563-D99D2246900D}"/>
    <dgm:cxn modelId="{53156621-64B3-4114-ACD4-131B043D5E76}" srcId="{876ECFD3-5E36-429B-A448-373AC5543C59}" destId="{501A9116-FE76-4029-AE45-380E15A07DDA}" srcOrd="2" destOrd="0" parTransId="{F4315DC8-D2E1-40F7-909D-6E7287D63103}" sibTransId="{91501EB9-2711-4783-A0E2-BC673CAE884E}"/>
    <dgm:cxn modelId="{10F6C779-BEE9-4AD2-A436-BD66666ACDDF}" srcId="{501A9116-FE76-4029-AE45-380E15A07DDA}" destId="{FDED40B1-8FDB-48BE-900D-D7767A3D5AD5}" srcOrd="1" destOrd="0" parTransId="{EF9C304C-2FE1-48A5-8077-44D164A7D98A}" sibTransId="{26CBE753-9234-440A-8B39-BC80FB45DBF2}"/>
    <dgm:cxn modelId="{F5750CC0-2079-48D9-A456-66012EF8578A}" type="presOf" srcId="{67B8F113-292F-4CBD-993C-86B8BD2BD6C1}" destId="{57624BD7-1B07-438A-BFD6-10D8527477BC}" srcOrd="0" destOrd="1" presId="urn:microsoft.com/office/officeart/2005/8/layout/chevron2"/>
    <dgm:cxn modelId="{38202074-B22A-4810-8873-9F86BF94C93D}" srcId="{501A9116-FE76-4029-AE45-380E15A07DDA}" destId="{38AD82D4-853E-4D54-8E1F-A2D4E46FB182}" srcOrd="0" destOrd="0" parTransId="{324486E7-47CB-4751-906F-93BF96C07C24}" sibTransId="{6B62E742-91AD-4191-95BB-5BCD2BCE8A2C}"/>
    <dgm:cxn modelId="{4FEDB5EB-5DA0-4F43-8769-3542ADBB23A1}" srcId="{2CDE13AC-83A9-4BAF-96C8-0E4736EE63DE}" destId="{B2222713-89C3-420C-A0A1-96B453A72971}" srcOrd="0" destOrd="0" parTransId="{439676C1-AC81-4FD6-A0C0-3E29D8F01935}" sibTransId="{DC375010-CE13-4EEE-8FE2-13CACAE3F058}"/>
    <dgm:cxn modelId="{C6A2C030-EB0B-43AE-B4DA-3CB91986818B}" type="presParOf" srcId="{42496D29-4426-488D-8E10-8A503BAE53C6}" destId="{C98E48BB-2EAC-4623-938E-EDBAC54F4FBC}" srcOrd="0" destOrd="0" presId="urn:microsoft.com/office/officeart/2005/8/layout/chevron2"/>
    <dgm:cxn modelId="{E7C98054-028F-4138-BC40-5A2DFAF01EF6}" type="presParOf" srcId="{C98E48BB-2EAC-4623-938E-EDBAC54F4FBC}" destId="{A5DBB415-C718-4374-A5D9-37C9FB4E95F2}" srcOrd="0" destOrd="0" presId="urn:microsoft.com/office/officeart/2005/8/layout/chevron2"/>
    <dgm:cxn modelId="{9A7F7AE4-98B8-4D6B-A7ED-D6960B7DB452}" type="presParOf" srcId="{C98E48BB-2EAC-4623-938E-EDBAC54F4FBC}" destId="{1712E755-74C5-4C37-8C5F-8E47D3815440}" srcOrd="1" destOrd="0" presId="urn:microsoft.com/office/officeart/2005/8/layout/chevron2"/>
    <dgm:cxn modelId="{400C025F-8288-474A-8DA2-7BD20B333296}" type="presParOf" srcId="{42496D29-4426-488D-8E10-8A503BAE53C6}" destId="{B90BF3D5-914D-472C-BBAA-54DE0A84E5AC}" srcOrd="1" destOrd="0" presId="urn:microsoft.com/office/officeart/2005/8/layout/chevron2"/>
    <dgm:cxn modelId="{1F387644-9563-4B86-BF04-3CEA032D4DE8}" type="presParOf" srcId="{42496D29-4426-488D-8E10-8A503BAE53C6}" destId="{2575C01B-2C8E-451C-A211-66D20A416C26}" srcOrd="2" destOrd="0" presId="urn:microsoft.com/office/officeart/2005/8/layout/chevron2"/>
    <dgm:cxn modelId="{D38EF9BF-26F1-4FCC-A26A-7AB1A54E5270}" type="presParOf" srcId="{2575C01B-2C8E-451C-A211-66D20A416C26}" destId="{392F88F3-D090-406F-A527-5CA1F87ADF88}" srcOrd="0" destOrd="0" presId="urn:microsoft.com/office/officeart/2005/8/layout/chevron2"/>
    <dgm:cxn modelId="{E80C6445-C1A9-4D3B-AB83-60471FEDF0E3}" type="presParOf" srcId="{2575C01B-2C8E-451C-A211-66D20A416C26}" destId="{8717311D-E451-44F9-BF62-D5CB02145401}" srcOrd="1" destOrd="0" presId="urn:microsoft.com/office/officeart/2005/8/layout/chevron2"/>
    <dgm:cxn modelId="{4DD2E351-D2F7-423C-B378-91D4690F78EA}" type="presParOf" srcId="{42496D29-4426-488D-8E10-8A503BAE53C6}" destId="{46EA8838-654B-407C-B4A5-89C0E0BE6553}" srcOrd="3" destOrd="0" presId="urn:microsoft.com/office/officeart/2005/8/layout/chevron2"/>
    <dgm:cxn modelId="{A665AC95-CF68-4F9D-8152-EE677D673520}" type="presParOf" srcId="{42496D29-4426-488D-8E10-8A503BAE53C6}" destId="{EADF7AB8-B009-415D-A268-ABF5636F38E5}" srcOrd="4" destOrd="0" presId="urn:microsoft.com/office/officeart/2005/8/layout/chevron2"/>
    <dgm:cxn modelId="{C15F2FC7-FC16-4663-8B7F-7D87B0977728}" type="presParOf" srcId="{EADF7AB8-B009-415D-A268-ABF5636F38E5}" destId="{08525819-5764-4D19-B4C6-E3DC038E92D9}" srcOrd="0" destOrd="0" presId="urn:microsoft.com/office/officeart/2005/8/layout/chevron2"/>
    <dgm:cxn modelId="{42DCEE65-F931-4DEE-A0AC-F2611A246A6B}" type="presParOf" srcId="{EADF7AB8-B009-415D-A268-ABF5636F38E5}" destId="{A24C72AD-009F-433F-B2FD-BA45E4B756C0}" srcOrd="1" destOrd="0" presId="urn:microsoft.com/office/officeart/2005/8/layout/chevron2"/>
    <dgm:cxn modelId="{EA77AC5E-F5B2-4276-ABA1-CE69D4D974B2}" type="presParOf" srcId="{42496D29-4426-488D-8E10-8A503BAE53C6}" destId="{D9015F1F-0653-4693-9094-9EF4C7ABB312}" srcOrd="5" destOrd="0" presId="urn:microsoft.com/office/officeart/2005/8/layout/chevron2"/>
    <dgm:cxn modelId="{690E436D-FF3A-48C3-AF70-BF7647F262D1}" type="presParOf" srcId="{42496D29-4426-488D-8E10-8A503BAE53C6}" destId="{084B8E07-5579-4A44-928C-83C5641873F4}" srcOrd="6" destOrd="0" presId="urn:microsoft.com/office/officeart/2005/8/layout/chevron2"/>
    <dgm:cxn modelId="{AE2682F1-118B-40BF-882D-67207999CD70}" type="presParOf" srcId="{084B8E07-5579-4A44-928C-83C5641873F4}" destId="{D1E95A16-D48D-45B8-A42A-057EF831F810}" srcOrd="0" destOrd="0" presId="urn:microsoft.com/office/officeart/2005/8/layout/chevron2"/>
    <dgm:cxn modelId="{0CC85BFD-3A8F-4AFB-9ED2-1216F1ACCA3C}" type="presParOf" srcId="{084B8E07-5579-4A44-928C-83C5641873F4}" destId="{57624BD7-1B07-438A-BFD6-10D8527477BC}" srcOrd="1" destOrd="0" presId="urn:microsoft.com/office/officeart/2005/8/layout/chevron2"/>
    <dgm:cxn modelId="{40C1E043-1FA2-4611-80C2-099F799F571E}" type="presParOf" srcId="{42496D29-4426-488D-8E10-8A503BAE53C6}" destId="{2EBE4326-2B3F-4234-998F-A3D4D4B0F78E}" srcOrd="7" destOrd="0" presId="urn:microsoft.com/office/officeart/2005/8/layout/chevron2"/>
    <dgm:cxn modelId="{39D53CEB-C2C8-4F3A-8E29-4D93A597A678}" type="presParOf" srcId="{42496D29-4426-488D-8E10-8A503BAE53C6}" destId="{F400894C-4477-48F5-A662-D2387DE7DD03}" srcOrd="8" destOrd="0" presId="urn:microsoft.com/office/officeart/2005/8/layout/chevron2"/>
    <dgm:cxn modelId="{AE05438A-2AD5-4F44-822E-D6258B96F1A4}" type="presParOf" srcId="{F400894C-4477-48F5-A662-D2387DE7DD03}" destId="{20A1B6A5-77D0-4558-910B-A4841F234B76}" srcOrd="0" destOrd="0" presId="urn:microsoft.com/office/officeart/2005/8/layout/chevron2"/>
    <dgm:cxn modelId="{038B2B18-E298-4589-A9C0-D67161CD810C}" type="presParOf" srcId="{F400894C-4477-48F5-A662-D2387DE7DD03}" destId="{AA153060-7904-4F0D-9ACC-FAEC519913F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595603F-46F4-478B-9E5B-65AD58C819E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81D8496-F657-46FB-8821-13B6C0C3C040}">
      <dgm:prSet phldrT="[Текст]" custT="1"/>
      <dgm:spPr>
        <a:solidFill>
          <a:srgbClr val="6DA6D9"/>
        </a:solidFill>
      </dgm:spPr>
      <dgm:t>
        <a:bodyPr/>
        <a:lstStyle/>
        <a:p>
          <a:pPr algn="just"/>
          <a:r>
            <a:rPr lang="ru-RU" sz="2000" dirty="0" smtClean="0">
              <a:latin typeface="Cambria" pitchFamily="18" charset="0"/>
            </a:rPr>
            <a:t>- разработка постановления, регламентирующего проектное управление в муниципальном образовании;</a:t>
          </a:r>
          <a:endParaRPr lang="ru-RU" sz="2000" dirty="0"/>
        </a:p>
      </dgm:t>
    </dgm:pt>
    <dgm:pt modelId="{798CCFCA-A81C-4854-8EEC-C92456FE6939}" type="parTrans" cxnId="{C9070145-6ACA-4A8B-8D0E-27BBC9838622}">
      <dgm:prSet/>
      <dgm:spPr/>
      <dgm:t>
        <a:bodyPr/>
        <a:lstStyle/>
        <a:p>
          <a:endParaRPr lang="ru-RU"/>
        </a:p>
      </dgm:t>
    </dgm:pt>
    <dgm:pt modelId="{A7A4EFC9-40A6-4FED-924B-97F4CB25A164}" type="sibTrans" cxnId="{C9070145-6ACA-4A8B-8D0E-27BBC9838622}">
      <dgm:prSet/>
      <dgm:spPr/>
      <dgm:t>
        <a:bodyPr/>
        <a:lstStyle/>
        <a:p>
          <a:endParaRPr lang="ru-RU"/>
        </a:p>
      </dgm:t>
    </dgm:pt>
    <dgm:pt modelId="{80AAC620-0352-4673-9C2B-76104B99EB67}">
      <dgm:prSet phldrT="[Текст]" custT="1"/>
      <dgm:spPr>
        <a:solidFill>
          <a:srgbClr val="6DA6D9"/>
        </a:solidFill>
      </dgm:spPr>
      <dgm:t>
        <a:bodyPr/>
        <a:lstStyle/>
        <a:p>
          <a:pPr algn="just"/>
          <a:r>
            <a:rPr lang="ru-RU" sz="2000" dirty="0" smtClean="0">
              <a:latin typeface="Cambria" pitchFamily="18" charset="0"/>
            </a:rPr>
            <a:t>- сформировать лояльное отношение муниципальных служащих к проектно-ориентированной системе, путем проведения обучающих мероприятий;</a:t>
          </a:r>
          <a:endParaRPr lang="ru-RU" sz="2000" dirty="0"/>
        </a:p>
      </dgm:t>
    </dgm:pt>
    <dgm:pt modelId="{AA0A283D-4641-4322-AFD8-396480395920}" type="parTrans" cxnId="{76E26D96-1864-448C-80D9-4D3EC3243F65}">
      <dgm:prSet/>
      <dgm:spPr/>
      <dgm:t>
        <a:bodyPr/>
        <a:lstStyle/>
        <a:p>
          <a:endParaRPr lang="ru-RU"/>
        </a:p>
      </dgm:t>
    </dgm:pt>
    <dgm:pt modelId="{49463F95-CF78-4C92-8315-9208EBFBAE59}" type="sibTrans" cxnId="{76E26D96-1864-448C-80D9-4D3EC3243F65}">
      <dgm:prSet/>
      <dgm:spPr/>
      <dgm:t>
        <a:bodyPr/>
        <a:lstStyle/>
        <a:p>
          <a:endParaRPr lang="ru-RU"/>
        </a:p>
      </dgm:t>
    </dgm:pt>
    <dgm:pt modelId="{7B222EF3-8434-45F9-8F9C-0C6BE619C093}">
      <dgm:prSet phldrT="[Текст]" custT="1"/>
      <dgm:spPr>
        <a:solidFill>
          <a:srgbClr val="6DA6D9"/>
        </a:solidFill>
      </dgm:spPr>
      <dgm:t>
        <a:bodyPr/>
        <a:lstStyle/>
        <a:p>
          <a:pPr algn="just"/>
          <a:r>
            <a:rPr lang="ru-RU" sz="2000" dirty="0" smtClean="0">
              <a:latin typeface="Cambria" pitchFamily="18" charset="0"/>
            </a:rPr>
            <a:t>- разработка мотивационной составляющей для исполнителей проектов;</a:t>
          </a:r>
          <a:endParaRPr lang="ru-RU" sz="2000" dirty="0"/>
        </a:p>
      </dgm:t>
    </dgm:pt>
    <dgm:pt modelId="{A3106870-1428-4B46-8C37-B03EE771C72D}" type="parTrans" cxnId="{F55A1928-109A-413E-BE97-3A944E6D85ED}">
      <dgm:prSet/>
      <dgm:spPr/>
      <dgm:t>
        <a:bodyPr/>
        <a:lstStyle/>
        <a:p>
          <a:endParaRPr lang="ru-RU"/>
        </a:p>
      </dgm:t>
    </dgm:pt>
    <dgm:pt modelId="{6891EC04-B2C5-4892-A363-3191693910B7}" type="sibTrans" cxnId="{F55A1928-109A-413E-BE97-3A944E6D85ED}">
      <dgm:prSet/>
      <dgm:spPr/>
      <dgm:t>
        <a:bodyPr/>
        <a:lstStyle/>
        <a:p>
          <a:endParaRPr lang="ru-RU"/>
        </a:p>
      </dgm:t>
    </dgm:pt>
    <dgm:pt modelId="{F5E24C2C-CBA4-47F5-A719-D6CBE89C17F0}">
      <dgm:prSet phldrT="[Текст]" custT="1"/>
      <dgm:spPr>
        <a:solidFill>
          <a:srgbClr val="6DA6D9"/>
        </a:solidFill>
      </dgm:spPr>
      <dgm:t>
        <a:bodyPr/>
        <a:lstStyle/>
        <a:p>
          <a:pPr algn="just"/>
          <a:r>
            <a:rPr lang="ru-RU" sz="2000" dirty="0" smtClean="0">
              <a:latin typeface="Cambria" pitchFamily="18" charset="0"/>
            </a:rPr>
            <a:t>- внедрение культуры проектного управления во все структурные подразделения администрации, с целью использования для реализации муниципальных программ по всем существующим направлением.</a:t>
          </a:r>
          <a:endParaRPr lang="ru-RU" sz="2000" dirty="0"/>
        </a:p>
      </dgm:t>
    </dgm:pt>
    <dgm:pt modelId="{EEDEF7BF-0E93-442E-BE02-E25D1C50E306}" type="parTrans" cxnId="{FB7A5995-9C8C-4184-ADBC-F50DB9939C3C}">
      <dgm:prSet/>
      <dgm:spPr/>
      <dgm:t>
        <a:bodyPr/>
        <a:lstStyle/>
        <a:p>
          <a:endParaRPr lang="ru-RU"/>
        </a:p>
      </dgm:t>
    </dgm:pt>
    <dgm:pt modelId="{3DF61989-C30E-43E1-9F2C-3C1BF93C446D}" type="sibTrans" cxnId="{FB7A5995-9C8C-4184-ADBC-F50DB9939C3C}">
      <dgm:prSet/>
      <dgm:spPr/>
      <dgm:t>
        <a:bodyPr/>
        <a:lstStyle/>
        <a:p>
          <a:endParaRPr lang="ru-RU"/>
        </a:p>
      </dgm:t>
    </dgm:pt>
    <dgm:pt modelId="{75A495A4-82DF-4346-A9D1-312EDF89A34D}" type="pres">
      <dgm:prSet presAssocID="{7595603F-46F4-478B-9E5B-65AD58C819E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909838B-DD29-49E9-B54D-4F1534DE5A96}" type="pres">
      <dgm:prSet presAssocID="{081D8496-F657-46FB-8821-13B6C0C3C040}" presName="parentLin" presStyleCnt="0"/>
      <dgm:spPr/>
    </dgm:pt>
    <dgm:pt modelId="{3FF3F1B1-4F58-4605-8647-6617E1B72E08}" type="pres">
      <dgm:prSet presAssocID="{081D8496-F657-46FB-8821-13B6C0C3C040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C630398A-26E2-4854-A727-B269F46CB52B}" type="pres">
      <dgm:prSet presAssocID="{081D8496-F657-46FB-8821-13B6C0C3C040}" presName="parentText" presStyleLbl="node1" presStyleIdx="0" presStyleCnt="4" custScaleX="127505" custScaleY="18714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831440-6B1F-4724-88CE-CD5EBC9BEF09}" type="pres">
      <dgm:prSet presAssocID="{081D8496-F657-46FB-8821-13B6C0C3C040}" presName="negativeSpace" presStyleCnt="0"/>
      <dgm:spPr/>
    </dgm:pt>
    <dgm:pt modelId="{4F4FA1B7-16AE-45E9-96F4-5573DC666E68}" type="pres">
      <dgm:prSet presAssocID="{081D8496-F657-46FB-8821-13B6C0C3C040}" presName="childText" presStyleLbl="conFgAcc1" presStyleIdx="0" presStyleCnt="4">
        <dgm:presLayoutVars>
          <dgm:bulletEnabled val="1"/>
        </dgm:presLayoutVars>
      </dgm:prSet>
      <dgm:spPr/>
    </dgm:pt>
    <dgm:pt modelId="{A0E512B9-754C-439A-AEC6-E762087FA17E}" type="pres">
      <dgm:prSet presAssocID="{A7A4EFC9-40A6-4FED-924B-97F4CB25A164}" presName="spaceBetweenRectangles" presStyleCnt="0"/>
      <dgm:spPr/>
    </dgm:pt>
    <dgm:pt modelId="{AF134856-3EA5-46AB-B13D-E9F53EDB74CF}" type="pres">
      <dgm:prSet presAssocID="{80AAC620-0352-4673-9C2B-76104B99EB67}" presName="parentLin" presStyleCnt="0"/>
      <dgm:spPr/>
    </dgm:pt>
    <dgm:pt modelId="{787F2914-F6BE-4CD1-A146-9CEB7A98D7CE}" type="pres">
      <dgm:prSet presAssocID="{80AAC620-0352-4673-9C2B-76104B99EB67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BC78FAEF-0E66-41C6-BF37-6046421A82FF}" type="pres">
      <dgm:prSet presAssocID="{80AAC620-0352-4673-9C2B-76104B99EB67}" presName="parentText" presStyleLbl="node1" presStyleIdx="1" presStyleCnt="4" custScaleX="129282" custScaleY="2356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AE4A17-950C-4084-9759-E06219ED8AC0}" type="pres">
      <dgm:prSet presAssocID="{80AAC620-0352-4673-9C2B-76104B99EB67}" presName="negativeSpace" presStyleCnt="0"/>
      <dgm:spPr/>
    </dgm:pt>
    <dgm:pt modelId="{3501DCC6-B19B-475C-811A-88C003B9F1DA}" type="pres">
      <dgm:prSet presAssocID="{80AAC620-0352-4673-9C2B-76104B99EB67}" presName="childText" presStyleLbl="conFgAcc1" presStyleIdx="1" presStyleCnt="4">
        <dgm:presLayoutVars>
          <dgm:bulletEnabled val="1"/>
        </dgm:presLayoutVars>
      </dgm:prSet>
      <dgm:spPr/>
    </dgm:pt>
    <dgm:pt modelId="{D82494DD-03AE-44D6-925C-83DADED1FE8B}" type="pres">
      <dgm:prSet presAssocID="{49463F95-CF78-4C92-8315-9208EBFBAE59}" presName="spaceBetweenRectangles" presStyleCnt="0"/>
      <dgm:spPr/>
    </dgm:pt>
    <dgm:pt modelId="{3BC6F780-6D5E-4BDB-9986-53FAEF3A6416}" type="pres">
      <dgm:prSet presAssocID="{7B222EF3-8434-45F9-8F9C-0C6BE619C093}" presName="parentLin" presStyleCnt="0"/>
      <dgm:spPr/>
    </dgm:pt>
    <dgm:pt modelId="{F1690175-B802-4AEA-A42B-A73E4BA64611}" type="pres">
      <dgm:prSet presAssocID="{7B222EF3-8434-45F9-8F9C-0C6BE619C093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79376BC9-F61D-4B9C-8444-6B158E2750C8}" type="pres">
      <dgm:prSet presAssocID="{7B222EF3-8434-45F9-8F9C-0C6BE619C093}" presName="parentText" presStyleLbl="node1" presStyleIdx="2" presStyleCnt="4" custScaleX="12550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F27929-C186-4916-8473-2DFCE5F577DA}" type="pres">
      <dgm:prSet presAssocID="{7B222EF3-8434-45F9-8F9C-0C6BE619C093}" presName="negativeSpace" presStyleCnt="0"/>
      <dgm:spPr/>
    </dgm:pt>
    <dgm:pt modelId="{66AB004E-4BB9-48D4-A3A2-11BCBB17D639}" type="pres">
      <dgm:prSet presAssocID="{7B222EF3-8434-45F9-8F9C-0C6BE619C093}" presName="childText" presStyleLbl="conFgAcc1" presStyleIdx="2" presStyleCnt="4">
        <dgm:presLayoutVars>
          <dgm:bulletEnabled val="1"/>
        </dgm:presLayoutVars>
      </dgm:prSet>
      <dgm:spPr/>
    </dgm:pt>
    <dgm:pt modelId="{30EAD379-F479-4CE4-A774-4C0358F9F6D9}" type="pres">
      <dgm:prSet presAssocID="{6891EC04-B2C5-4892-A363-3191693910B7}" presName="spaceBetweenRectangles" presStyleCnt="0"/>
      <dgm:spPr/>
    </dgm:pt>
    <dgm:pt modelId="{12ABCFB2-D74C-4CC4-94A0-0B8BE590A181}" type="pres">
      <dgm:prSet presAssocID="{F5E24C2C-CBA4-47F5-A719-D6CBE89C17F0}" presName="parentLin" presStyleCnt="0"/>
      <dgm:spPr/>
    </dgm:pt>
    <dgm:pt modelId="{5E96F884-7D2F-4945-ACD7-4E41DAFACD36}" type="pres">
      <dgm:prSet presAssocID="{F5E24C2C-CBA4-47F5-A719-D6CBE89C17F0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52676010-A96D-4C69-8B6E-24FF1ABF070F}" type="pres">
      <dgm:prSet presAssocID="{F5E24C2C-CBA4-47F5-A719-D6CBE89C17F0}" presName="parentText" presStyleLbl="node1" presStyleIdx="3" presStyleCnt="4" custScaleX="125518" custScaleY="25204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F15ACE-EB6B-429E-A914-50053DD90B8E}" type="pres">
      <dgm:prSet presAssocID="{F5E24C2C-CBA4-47F5-A719-D6CBE89C17F0}" presName="negativeSpace" presStyleCnt="0"/>
      <dgm:spPr/>
    </dgm:pt>
    <dgm:pt modelId="{38653CA7-C3E9-4455-95CA-A90E757E15E2}" type="pres">
      <dgm:prSet presAssocID="{F5E24C2C-CBA4-47F5-A719-D6CBE89C17F0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329A6468-9DC1-43C1-86AF-A68C28AB8EDB}" type="presOf" srcId="{80AAC620-0352-4673-9C2B-76104B99EB67}" destId="{BC78FAEF-0E66-41C6-BF37-6046421A82FF}" srcOrd="1" destOrd="0" presId="urn:microsoft.com/office/officeart/2005/8/layout/list1"/>
    <dgm:cxn modelId="{55A9C7FE-11A8-4236-85C9-E26F7B063262}" type="presOf" srcId="{7B222EF3-8434-45F9-8F9C-0C6BE619C093}" destId="{79376BC9-F61D-4B9C-8444-6B158E2750C8}" srcOrd="1" destOrd="0" presId="urn:microsoft.com/office/officeart/2005/8/layout/list1"/>
    <dgm:cxn modelId="{4BDBDFDA-B2D8-4881-BDCC-767276D66E90}" type="presOf" srcId="{081D8496-F657-46FB-8821-13B6C0C3C040}" destId="{C630398A-26E2-4854-A727-B269F46CB52B}" srcOrd="1" destOrd="0" presId="urn:microsoft.com/office/officeart/2005/8/layout/list1"/>
    <dgm:cxn modelId="{F55A1928-109A-413E-BE97-3A944E6D85ED}" srcId="{7595603F-46F4-478B-9E5B-65AD58C819E2}" destId="{7B222EF3-8434-45F9-8F9C-0C6BE619C093}" srcOrd="2" destOrd="0" parTransId="{A3106870-1428-4B46-8C37-B03EE771C72D}" sibTransId="{6891EC04-B2C5-4892-A363-3191693910B7}"/>
    <dgm:cxn modelId="{64CD3327-99A1-4200-BF9D-B91555B33F6D}" type="presOf" srcId="{7595603F-46F4-478B-9E5B-65AD58C819E2}" destId="{75A495A4-82DF-4346-A9D1-312EDF89A34D}" srcOrd="0" destOrd="0" presId="urn:microsoft.com/office/officeart/2005/8/layout/list1"/>
    <dgm:cxn modelId="{C9070145-6ACA-4A8B-8D0E-27BBC9838622}" srcId="{7595603F-46F4-478B-9E5B-65AD58C819E2}" destId="{081D8496-F657-46FB-8821-13B6C0C3C040}" srcOrd="0" destOrd="0" parTransId="{798CCFCA-A81C-4854-8EEC-C92456FE6939}" sibTransId="{A7A4EFC9-40A6-4FED-924B-97F4CB25A164}"/>
    <dgm:cxn modelId="{6A507379-883D-4C25-AAD3-3D85066EE356}" type="presOf" srcId="{80AAC620-0352-4673-9C2B-76104B99EB67}" destId="{787F2914-F6BE-4CD1-A146-9CEB7A98D7CE}" srcOrd="0" destOrd="0" presId="urn:microsoft.com/office/officeart/2005/8/layout/list1"/>
    <dgm:cxn modelId="{76E26D96-1864-448C-80D9-4D3EC3243F65}" srcId="{7595603F-46F4-478B-9E5B-65AD58C819E2}" destId="{80AAC620-0352-4673-9C2B-76104B99EB67}" srcOrd="1" destOrd="0" parTransId="{AA0A283D-4641-4322-AFD8-396480395920}" sibTransId="{49463F95-CF78-4C92-8315-9208EBFBAE59}"/>
    <dgm:cxn modelId="{57E4E356-4F70-46E0-A8C5-CD3A840B4890}" type="presOf" srcId="{7B222EF3-8434-45F9-8F9C-0C6BE619C093}" destId="{F1690175-B802-4AEA-A42B-A73E4BA64611}" srcOrd="0" destOrd="0" presId="urn:microsoft.com/office/officeart/2005/8/layout/list1"/>
    <dgm:cxn modelId="{EED53EA6-9EB0-4253-B029-C97263EA1CD9}" type="presOf" srcId="{F5E24C2C-CBA4-47F5-A719-D6CBE89C17F0}" destId="{5E96F884-7D2F-4945-ACD7-4E41DAFACD36}" srcOrd="0" destOrd="0" presId="urn:microsoft.com/office/officeart/2005/8/layout/list1"/>
    <dgm:cxn modelId="{54FA5CBD-A75B-4015-9115-7D9811C20EEB}" type="presOf" srcId="{081D8496-F657-46FB-8821-13B6C0C3C040}" destId="{3FF3F1B1-4F58-4605-8647-6617E1B72E08}" srcOrd="0" destOrd="0" presId="urn:microsoft.com/office/officeart/2005/8/layout/list1"/>
    <dgm:cxn modelId="{FB7A5995-9C8C-4184-ADBC-F50DB9939C3C}" srcId="{7595603F-46F4-478B-9E5B-65AD58C819E2}" destId="{F5E24C2C-CBA4-47F5-A719-D6CBE89C17F0}" srcOrd="3" destOrd="0" parTransId="{EEDEF7BF-0E93-442E-BE02-E25D1C50E306}" sibTransId="{3DF61989-C30E-43E1-9F2C-3C1BF93C446D}"/>
    <dgm:cxn modelId="{B7A43704-11BF-4220-86E7-A57820E860B0}" type="presOf" srcId="{F5E24C2C-CBA4-47F5-A719-D6CBE89C17F0}" destId="{52676010-A96D-4C69-8B6E-24FF1ABF070F}" srcOrd="1" destOrd="0" presId="urn:microsoft.com/office/officeart/2005/8/layout/list1"/>
    <dgm:cxn modelId="{B3C485F5-560B-4CD4-B948-8B87A1E8DB69}" type="presParOf" srcId="{75A495A4-82DF-4346-A9D1-312EDF89A34D}" destId="{7909838B-DD29-49E9-B54D-4F1534DE5A96}" srcOrd="0" destOrd="0" presId="urn:microsoft.com/office/officeart/2005/8/layout/list1"/>
    <dgm:cxn modelId="{2080328D-93B9-44BD-A410-73DEB0184612}" type="presParOf" srcId="{7909838B-DD29-49E9-B54D-4F1534DE5A96}" destId="{3FF3F1B1-4F58-4605-8647-6617E1B72E08}" srcOrd="0" destOrd="0" presId="urn:microsoft.com/office/officeart/2005/8/layout/list1"/>
    <dgm:cxn modelId="{3F0A11F5-2034-48B8-953C-2D5699D25334}" type="presParOf" srcId="{7909838B-DD29-49E9-B54D-4F1534DE5A96}" destId="{C630398A-26E2-4854-A727-B269F46CB52B}" srcOrd="1" destOrd="0" presId="urn:microsoft.com/office/officeart/2005/8/layout/list1"/>
    <dgm:cxn modelId="{777ED542-723C-4B09-BD63-7EDB507BE2C2}" type="presParOf" srcId="{75A495A4-82DF-4346-A9D1-312EDF89A34D}" destId="{E3831440-6B1F-4724-88CE-CD5EBC9BEF09}" srcOrd="1" destOrd="0" presId="urn:microsoft.com/office/officeart/2005/8/layout/list1"/>
    <dgm:cxn modelId="{60EE88ED-B678-4909-A764-EF41C95F9EDA}" type="presParOf" srcId="{75A495A4-82DF-4346-A9D1-312EDF89A34D}" destId="{4F4FA1B7-16AE-45E9-96F4-5573DC666E68}" srcOrd="2" destOrd="0" presId="urn:microsoft.com/office/officeart/2005/8/layout/list1"/>
    <dgm:cxn modelId="{52B84539-A152-4524-836A-49B2122033E7}" type="presParOf" srcId="{75A495A4-82DF-4346-A9D1-312EDF89A34D}" destId="{A0E512B9-754C-439A-AEC6-E762087FA17E}" srcOrd="3" destOrd="0" presId="urn:microsoft.com/office/officeart/2005/8/layout/list1"/>
    <dgm:cxn modelId="{DE75C688-E7A7-4555-BAB1-C35C096E44C0}" type="presParOf" srcId="{75A495A4-82DF-4346-A9D1-312EDF89A34D}" destId="{AF134856-3EA5-46AB-B13D-E9F53EDB74CF}" srcOrd="4" destOrd="0" presId="urn:microsoft.com/office/officeart/2005/8/layout/list1"/>
    <dgm:cxn modelId="{52A42955-7F19-407C-805F-972F5D5B14A5}" type="presParOf" srcId="{AF134856-3EA5-46AB-B13D-E9F53EDB74CF}" destId="{787F2914-F6BE-4CD1-A146-9CEB7A98D7CE}" srcOrd="0" destOrd="0" presId="urn:microsoft.com/office/officeart/2005/8/layout/list1"/>
    <dgm:cxn modelId="{070BDECC-3332-4485-BED7-BB68EFAB03A8}" type="presParOf" srcId="{AF134856-3EA5-46AB-B13D-E9F53EDB74CF}" destId="{BC78FAEF-0E66-41C6-BF37-6046421A82FF}" srcOrd="1" destOrd="0" presId="urn:microsoft.com/office/officeart/2005/8/layout/list1"/>
    <dgm:cxn modelId="{3911FD47-439B-4111-986E-1004620EE5F3}" type="presParOf" srcId="{75A495A4-82DF-4346-A9D1-312EDF89A34D}" destId="{F4AE4A17-950C-4084-9759-E06219ED8AC0}" srcOrd="5" destOrd="0" presId="urn:microsoft.com/office/officeart/2005/8/layout/list1"/>
    <dgm:cxn modelId="{F58E5861-8868-4C1B-BEBB-8C4F413A9A04}" type="presParOf" srcId="{75A495A4-82DF-4346-A9D1-312EDF89A34D}" destId="{3501DCC6-B19B-475C-811A-88C003B9F1DA}" srcOrd="6" destOrd="0" presId="urn:microsoft.com/office/officeart/2005/8/layout/list1"/>
    <dgm:cxn modelId="{953F34E0-518A-4470-BAA7-B73726ADD54D}" type="presParOf" srcId="{75A495A4-82DF-4346-A9D1-312EDF89A34D}" destId="{D82494DD-03AE-44D6-925C-83DADED1FE8B}" srcOrd="7" destOrd="0" presId="urn:microsoft.com/office/officeart/2005/8/layout/list1"/>
    <dgm:cxn modelId="{1B2295DB-BE7D-4BF1-849F-1370F8A1E7DB}" type="presParOf" srcId="{75A495A4-82DF-4346-A9D1-312EDF89A34D}" destId="{3BC6F780-6D5E-4BDB-9986-53FAEF3A6416}" srcOrd="8" destOrd="0" presId="urn:microsoft.com/office/officeart/2005/8/layout/list1"/>
    <dgm:cxn modelId="{CFEC357E-696A-446D-B559-70271DAC1D05}" type="presParOf" srcId="{3BC6F780-6D5E-4BDB-9986-53FAEF3A6416}" destId="{F1690175-B802-4AEA-A42B-A73E4BA64611}" srcOrd="0" destOrd="0" presId="urn:microsoft.com/office/officeart/2005/8/layout/list1"/>
    <dgm:cxn modelId="{39AE0BB9-BD1D-49EC-B718-D715A178E279}" type="presParOf" srcId="{3BC6F780-6D5E-4BDB-9986-53FAEF3A6416}" destId="{79376BC9-F61D-4B9C-8444-6B158E2750C8}" srcOrd="1" destOrd="0" presId="urn:microsoft.com/office/officeart/2005/8/layout/list1"/>
    <dgm:cxn modelId="{BCF020FC-2A16-4D45-8125-814DEDD7133E}" type="presParOf" srcId="{75A495A4-82DF-4346-A9D1-312EDF89A34D}" destId="{AAF27929-C186-4916-8473-2DFCE5F577DA}" srcOrd="9" destOrd="0" presId="urn:microsoft.com/office/officeart/2005/8/layout/list1"/>
    <dgm:cxn modelId="{1B93FADE-99FD-40CA-9532-BD2248A7EB6A}" type="presParOf" srcId="{75A495A4-82DF-4346-A9D1-312EDF89A34D}" destId="{66AB004E-4BB9-48D4-A3A2-11BCBB17D639}" srcOrd="10" destOrd="0" presId="urn:microsoft.com/office/officeart/2005/8/layout/list1"/>
    <dgm:cxn modelId="{8B9464BE-B9A4-45A5-9D9B-EE31E9A36E15}" type="presParOf" srcId="{75A495A4-82DF-4346-A9D1-312EDF89A34D}" destId="{30EAD379-F479-4CE4-A774-4C0358F9F6D9}" srcOrd="11" destOrd="0" presId="urn:microsoft.com/office/officeart/2005/8/layout/list1"/>
    <dgm:cxn modelId="{F13D6941-C719-4AB1-911F-8B51332A067F}" type="presParOf" srcId="{75A495A4-82DF-4346-A9D1-312EDF89A34D}" destId="{12ABCFB2-D74C-4CC4-94A0-0B8BE590A181}" srcOrd="12" destOrd="0" presId="urn:microsoft.com/office/officeart/2005/8/layout/list1"/>
    <dgm:cxn modelId="{87CDE53D-0B37-4CC6-BBEF-C7F9315877DA}" type="presParOf" srcId="{12ABCFB2-D74C-4CC4-94A0-0B8BE590A181}" destId="{5E96F884-7D2F-4945-ACD7-4E41DAFACD36}" srcOrd="0" destOrd="0" presId="urn:microsoft.com/office/officeart/2005/8/layout/list1"/>
    <dgm:cxn modelId="{FBBFEBAD-3FD2-4294-B841-8C246C930641}" type="presParOf" srcId="{12ABCFB2-D74C-4CC4-94A0-0B8BE590A181}" destId="{52676010-A96D-4C69-8B6E-24FF1ABF070F}" srcOrd="1" destOrd="0" presId="urn:microsoft.com/office/officeart/2005/8/layout/list1"/>
    <dgm:cxn modelId="{50D729F4-AEBE-461C-B798-3FFC568407A5}" type="presParOf" srcId="{75A495A4-82DF-4346-A9D1-312EDF89A34D}" destId="{7EF15ACE-EB6B-429E-A914-50053DD90B8E}" srcOrd="13" destOrd="0" presId="urn:microsoft.com/office/officeart/2005/8/layout/list1"/>
    <dgm:cxn modelId="{A9C5DDCE-E746-4501-BEB6-01B049740EA8}" type="presParOf" srcId="{75A495A4-82DF-4346-A9D1-312EDF89A34D}" destId="{38653CA7-C3E9-4455-95CA-A90E757E15E2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2E8C3F5-D159-4368-A4DC-092F236B0900}">
      <dsp:nvSpPr>
        <dsp:cNvPr id="0" name=""/>
        <dsp:cNvSpPr/>
      </dsp:nvSpPr>
      <dsp:spPr>
        <a:xfrm>
          <a:off x="119545" y="142751"/>
          <a:ext cx="2654995" cy="3850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Bookman Old Style" pitchFamily="18" charset="0"/>
            </a:rPr>
            <a:t>Разработано ранее:</a:t>
          </a:r>
          <a:endParaRPr lang="ru-RU" sz="2000" kern="1200" dirty="0">
            <a:latin typeface="Bookman Old Style" pitchFamily="18" charset="0"/>
          </a:endParaRPr>
        </a:p>
      </dsp:txBody>
      <dsp:txXfrm>
        <a:off x="119545" y="142751"/>
        <a:ext cx="2654995" cy="385054"/>
      </dsp:txXfrm>
    </dsp:sp>
    <dsp:sp modelId="{AB6F6673-B5E2-4D88-B625-30910C9EB937}">
      <dsp:nvSpPr>
        <dsp:cNvPr id="0" name=""/>
        <dsp:cNvSpPr/>
      </dsp:nvSpPr>
      <dsp:spPr>
        <a:xfrm>
          <a:off x="385045" y="527806"/>
          <a:ext cx="179999" cy="7941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4189"/>
              </a:lnTo>
              <a:lnTo>
                <a:pt x="179999" y="79418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982639-B9A9-4E0E-8459-77F75F774613}">
      <dsp:nvSpPr>
        <dsp:cNvPr id="0" name=""/>
        <dsp:cNvSpPr/>
      </dsp:nvSpPr>
      <dsp:spPr>
        <a:xfrm>
          <a:off x="565044" y="660427"/>
          <a:ext cx="3132275" cy="13231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" pitchFamily="18" charset="0"/>
            </a:rPr>
            <a:t>Стратегия инвестиционного развития муниципального образования Новокубанский район" </a:t>
          </a:r>
          <a:endParaRPr lang="ru-RU" sz="1600" kern="1200" dirty="0" smtClean="0">
            <a:latin typeface="Cambria" pitchFamily="18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Cambria" pitchFamily="18" charset="0"/>
            </a:rPr>
            <a:t>Постановление от 15.06.2010 №1141</a:t>
          </a:r>
          <a:endParaRPr lang="ru-RU" sz="1600" b="1" kern="1200" dirty="0">
            <a:latin typeface="Cambria" pitchFamily="18" charset="0"/>
          </a:endParaRPr>
        </a:p>
      </dsp:txBody>
      <dsp:txXfrm>
        <a:off x="565044" y="660427"/>
        <a:ext cx="3132275" cy="1323136"/>
      </dsp:txXfrm>
    </dsp:sp>
    <dsp:sp modelId="{5356EA6C-8CD0-4553-BB5B-17CFA25ED590}">
      <dsp:nvSpPr>
        <dsp:cNvPr id="0" name=""/>
        <dsp:cNvSpPr/>
      </dsp:nvSpPr>
      <dsp:spPr>
        <a:xfrm>
          <a:off x="385045" y="527806"/>
          <a:ext cx="271651" cy="2723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23172"/>
              </a:lnTo>
              <a:lnTo>
                <a:pt x="271651" y="272317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AA4570-E720-41F6-BF69-99D12C30891C}">
      <dsp:nvSpPr>
        <dsp:cNvPr id="0" name=""/>
        <dsp:cNvSpPr/>
      </dsp:nvSpPr>
      <dsp:spPr>
        <a:xfrm>
          <a:off x="656696" y="2503868"/>
          <a:ext cx="2858812" cy="14942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" pitchFamily="18" charset="0"/>
            </a:rPr>
            <a:t>Муниципальная программа муниципального образования Новокубанский район "Экономическое </a:t>
          </a:r>
          <a:r>
            <a:rPr lang="ru-RU" sz="1600" kern="1200" dirty="0" smtClean="0">
              <a:latin typeface="Cambria" pitchFamily="18" charset="0"/>
            </a:rPr>
            <a:t>развитие«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Cambria" pitchFamily="18" charset="0"/>
            </a:rPr>
            <a:t>Постановление от 24.06.2016 №981</a:t>
          </a:r>
          <a:endParaRPr lang="ru-RU" sz="1600" b="1" kern="1200" dirty="0">
            <a:latin typeface="Cambria" pitchFamily="18" charset="0"/>
          </a:endParaRPr>
        </a:p>
      </dsp:txBody>
      <dsp:txXfrm>
        <a:off x="656696" y="2503868"/>
        <a:ext cx="2858812" cy="1494221"/>
      </dsp:txXfrm>
    </dsp:sp>
    <dsp:sp modelId="{21BD6EC2-E45C-4378-A0A6-510424754EBA}">
      <dsp:nvSpPr>
        <dsp:cNvPr id="0" name=""/>
        <dsp:cNvSpPr/>
      </dsp:nvSpPr>
      <dsp:spPr>
        <a:xfrm>
          <a:off x="3483389" y="126143"/>
          <a:ext cx="3142111" cy="39354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Bookman Old Style" pitchFamily="18" charset="0"/>
            </a:rPr>
            <a:t>Принято в 2017 году:</a:t>
          </a:r>
          <a:endParaRPr lang="ru-RU" sz="2000" kern="1200" dirty="0">
            <a:latin typeface="Bookman Old Style" pitchFamily="18" charset="0"/>
          </a:endParaRPr>
        </a:p>
      </dsp:txBody>
      <dsp:txXfrm>
        <a:off x="3483389" y="126143"/>
        <a:ext cx="3142111" cy="393540"/>
      </dsp:txXfrm>
    </dsp:sp>
    <dsp:sp modelId="{3D1F2B70-8839-4794-B5FF-4597CBD4CF12}">
      <dsp:nvSpPr>
        <dsp:cNvPr id="0" name=""/>
        <dsp:cNvSpPr/>
      </dsp:nvSpPr>
      <dsp:spPr>
        <a:xfrm>
          <a:off x="3797600" y="519683"/>
          <a:ext cx="200289" cy="15195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9577"/>
              </a:lnTo>
              <a:lnTo>
                <a:pt x="200289" y="151957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07955F-9AC9-4B2C-BE13-1929DBE73700}">
      <dsp:nvSpPr>
        <dsp:cNvPr id="0" name=""/>
        <dsp:cNvSpPr/>
      </dsp:nvSpPr>
      <dsp:spPr>
        <a:xfrm>
          <a:off x="3997890" y="848455"/>
          <a:ext cx="3989949" cy="23816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" pitchFamily="18" charset="0"/>
            </a:rPr>
            <a:t>Формирование </a:t>
          </a:r>
          <a:r>
            <a:rPr lang="ru-RU" sz="1600" kern="1200" dirty="0" smtClean="0">
              <a:latin typeface="Cambria" pitchFamily="18" charset="0"/>
            </a:rPr>
            <a:t>приоритетных инвестиционных предложений, консультационного взаимодействия с инвесторами и организации сопровождения инвестиционных проектов, реализуемых и (или) планируемых к реализации на территории Новокубанского </a:t>
          </a:r>
          <a:r>
            <a:rPr lang="ru-RU" sz="1600" kern="1200" dirty="0" smtClean="0">
              <a:latin typeface="Cambria" pitchFamily="18" charset="0"/>
            </a:rPr>
            <a:t>района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Cambria" pitchFamily="18" charset="0"/>
            </a:rPr>
            <a:t>Постановление  от 18.07.2017 года №779</a:t>
          </a:r>
          <a:endParaRPr lang="ru-RU" sz="1600" b="1" kern="1200" dirty="0">
            <a:latin typeface="Cambria" pitchFamily="18" charset="0"/>
          </a:endParaRPr>
        </a:p>
      </dsp:txBody>
      <dsp:txXfrm>
        <a:off x="3997890" y="848455"/>
        <a:ext cx="3989949" cy="2381610"/>
      </dsp:txXfrm>
    </dsp:sp>
    <dsp:sp modelId="{A144CEC3-F88D-40DA-8673-A20358ACC312}">
      <dsp:nvSpPr>
        <dsp:cNvPr id="0" name=""/>
        <dsp:cNvSpPr/>
      </dsp:nvSpPr>
      <dsp:spPr>
        <a:xfrm>
          <a:off x="3797600" y="519683"/>
          <a:ext cx="298097" cy="35575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57588"/>
              </a:lnTo>
              <a:lnTo>
                <a:pt x="298097" y="355758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93D0DB-A7AD-4218-BFA9-705914BD90A0}">
      <dsp:nvSpPr>
        <dsp:cNvPr id="0" name=""/>
        <dsp:cNvSpPr/>
      </dsp:nvSpPr>
      <dsp:spPr>
        <a:xfrm>
          <a:off x="4095698" y="3484556"/>
          <a:ext cx="3549349" cy="11854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" pitchFamily="18" charset="0"/>
            </a:rPr>
            <a:t>Регламент управления Программой муниципального образования Новокубанский район «Экономическое развитие</a:t>
          </a:r>
          <a:r>
            <a:rPr lang="ru-RU" sz="1600" kern="1200" dirty="0" smtClean="0">
              <a:latin typeface="Cambria" pitchFamily="18" charset="0"/>
            </a:rPr>
            <a:t>»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Cambria" pitchFamily="18" charset="0"/>
            </a:rPr>
            <a:t>от  17.01.2017 г</a:t>
          </a:r>
          <a:endParaRPr lang="ru-RU" sz="1600" b="1" kern="1200" dirty="0">
            <a:latin typeface="Cambria" pitchFamily="18" charset="0"/>
          </a:endParaRPr>
        </a:p>
      </dsp:txBody>
      <dsp:txXfrm>
        <a:off x="4095698" y="3484556"/>
        <a:ext cx="3549349" cy="118542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2DBB590-0ADE-4BB0-A437-A37CEE447510}">
      <dsp:nvSpPr>
        <dsp:cNvPr id="0" name=""/>
        <dsp:cNvSpPr/>
      </dsp:nvSpPr>
      <dsp:spPr>
        <a:xfrm>
          <a:off x="2145930" y="0"/>
          <a:ext cx="6206784" cy="243401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Cambria" pitchFamily="18" charset="0"/>
            </a:rPr>
            <a:t>инвестиционных проектов на сумму не менее 50 млн.рублей;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Cambria" pitchFamily="18" charset="0"/>
            </a:rPr>
            <a:t>инвестиционных проектов с привлечением бюджетного финансирования и фондов развития;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Cambria" pitchFamily="18" charset="0"/>
            </a:rPr>
            <a:t>мероприятий с участием субъектов МСП (кол-во участников должно быть не менее 150 чел)</a:t>
          </a:r>
          <a:endParaRPr lang="ru-RU" sz="1800" kern="1200" dirty="0"/>
        </a:p>
      </dsp:txBody>
      <dsp:txXfrm>
        <a:off x="2145930" y="0"/>
        <a:ext cx="6206784" cy="2434019"/>
      </dsp:txXfrm>
    </dsp:sp>
    <dsp:sp modelId="{17D834B1-784F-4101-A2EC-2660D53ADCBE}">
      <dsp:nvSpPr>
        <dsp:cNvPr id="0" name=""/>
        <dsp:cNvSpPr/>
      </dsp:nvSpPr>
      <dsp:spPr>
        <a:xfrm>
          <a:off x="3008" y="225974"/>
          <a:ext cx="2142922" cy="1982070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accent1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n w="1905"/>
              <a:solidFill>
                <a:srgbClr val="0041B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</a:rPr>
            <a:t>Документы разрабатываются для реализации:</a:t>
          </a:r>
          <a:endParaRPr lang="ru-RU" sz="1600" kern="1200" dirty="0"/>
        </a:p>
      </dsp:txBody>
      <dsp:txXfrm>
        <a:off x="3008" y="225974"/>
        <a:ext cx="2142922" cy="198207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5DBB415-C718-4374-A5D9-37C9FB4E95F2}">
      <dsp:nvSpPr>
        <dsp:cNvPr id="0" name=""/>
        <dsp:cNvSpPr/>
      </dsp:nvSpPr>
      <dsp:spPr>
        <a:xfrm rot="5400000">
          <a:off x="-152704" y="252723"/>
          <a:ext cx="1018028" cy="71261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1</a:t>
          </a:r>
          <a:endParaRPr lang="ru-RU" sz="2000" kern="1200" dirty="0"/>
        </a:p>
      </dsp:txBody>
      <dsp:txXfrm rot="5400000">
        <a:off x="-152704" y="252723"/>
        <a:ext cx="1018028" cy="712619"/>
      </dsp:txXfrm>
    </dsp:sp>
    <dsp:sp modelId="{1712E755-74C5-4C37-8C5F-8E47D3815440}">
      <dsp:nvSpPr>
        <dsp:cNvPr id="0" name=""/>
        <dsp:cNvSpPr/>
      </dsp:nvSpPr>
      <dsp:spPr>
        <a:xfrm rot="5400000">
          <a:off x="3870619" y="-3057980"/>
          <a:ext cx="661718" cy="697771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Инициирование проекта в январе 2017 года на Инвестиционном Совете (Администрация района) 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3870619" y="-3057980"/>
        <a:ext cx="661718" cy="6977718"/>
      </dsp:txXfrm>
    </dsp:sp>
    <dsp:sp modelId="{392F88F3-D090-406F-A527-5CA1F87ADF88}">
      <dsp:nvSpPr>
        <dsp:cNvPr id="0" name=""/>
        <dsp:cNvSpPr/>
      </dsp:nvSpPr>
      <dsp:spPr>
        <a:xfrm rot="5400000">
          <a:off x="-152704" y="1384044"/>
          <a:ext cx="1018028" cy="712619"/>
        </a:xfrm>
        <a:prstGeom prst="chevron">
          <a:avLst/>
        </a:prstGeom>
        <a:solidFill>
          <a:srgbClr val="C00000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</a:t>
          </a:r>
          <a:endParaRPr lang="ru-RU" sz="2000" kern="1200" dirty="0"/>
        </a:p>
      </dsp:txBody>
      <dsp:txXfrm rot="5400000">
        <a:off x="-152704" y="1384044"/>
        <a:ext cx="1018028" cy="712619"/>
      </dsp:txXfrm>
    </dsp:sp>
    <dsp:sp modelId="{8717311D-E451-44F9-BF62-D5CB02145401}">
      <dsp:nvSpPr>
        <dsp:cNvPr id="0" name=""/>
        <dsp:cNvSpPr/>
      </dsp:nvSpPr>
      <dsp:spPr>
        <a:xfrm rot="5400000">
          <a:off x="3659336" y="-2073315"/>
          <a:ext cx="1084285" cy="697771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Разработка основных направлений деятельности и услуг ЦМИТ           (Отдел экономики)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Подписание на форуме «Сочи-2017» соглашение о реализации инвестиционного проекта (Инвестор, Администрация района) 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3659336" y="-2073315"/>
        <a:ext cx="1084285" cy="6977718"/>
      </dsp:txXfrm>
    </dsp:sp>
    <dsp:sp modelId="{08525819-5764-4D19-B4C6-E3DC038E92D9}">
      <dsp:nvSpPr>
        <dsp:cNvPr id="0" name=""/>
        <dsp:cNvSpPr/>
      </dsp:nvSpPr>
      <dsp:spPr>
        <a:xfrm rot="5400000">
          <a:off x="-152704" y="2710100"/>
          <a:ext cx="1018028" cy="71261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3</a:t>
          </a:r>
          <a:endParaRPr lang="ru-RU" sz="2000" kern="1200" dirty="0"/>
        </a:p>
      </dsp:txBody>
      <dsp:txXfrm rot="5400000">
        <a:off x="-152704" y="2710100"/>
        <a:ext cx="1018028" cy="712619"/>
      </dsp:txXfrm>
    </dsp:sp>
    <dsp:sp modelId="{A24C72AD-009F-433F-B2FD-BA45E4B756C0}">
      <dsp:nvSpPr>
        <dsp:cNvPr id="0" name=""/>
        <dsp:cNvSpPr/>
      </dsp:nvSpPr>
      <dsp:spPr>
        <a:xfrm rot="5400000">
          <a:off x="3464602" y="-628475"/>
          <a:ext cx="1473752" cy="697771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Разработка документов проектного управления:  паспорт проекта, план контрольных событий проекта, и план-график реализации (дорожная карта) – (НЦПП)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Подготовка необходимых документов для получения субсидий по созданию центра молодежного инновационного творчества (Инвестор, НЦПП)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3464602" y="-628475"/>
        <a:ext cx="1473752" cy="6977718"/>
      </dsp:txXfrm>
    </dsp:sp>
    <dsp:sp modelId="{D1E95A16-D48D-45B8-A42A-057EF831F810}">
      <dsp:nvSpPr>
        <dsp:cNvPr id="0" name=""/>
        <dsp:cNvSpPr/>
      </dsp:nvSpPr>
      <dsp:spPr>
        <a:xfrm rot="5400000">
          <a:off x="-152704" y="3679845"/>
          <a:ext cx="1018028" cy="712619"/>
        </a:xfrm>
        <a:prstGeom prst="chevron">
          <a:avLst/>
        </a:prstGeom>
        <a:solidFill>
          <a:srgbClr val="C00000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4</a:t>
          </a:r>
          <a:endParaRPr lang="ru-RU" sz="2000" kern="1200" dirty="0"/>
        </a:p>
      </dsp:txBody>
      <dsp:txXfrm rot="5400000">
        <a:off x="-152704" y="3679845"/>
        <a:ext cx="1018028" cy="712619"/>
      </dsp:txXfrm>
    </dsp:sp>
    <dsp:sp modelId="{57624BD7-1B07-438A-BFD6-10D8527477BC}">
      <dsp:nvSpPr>
        <dsp:cNvPr id="0" name=""/>
        <dsp:cNvSpPr/>
      </dsp:nvSpPr>
      <dsp:spPr>
        <a:xfrm rot="5400000">
          <a:off x="3870619" y="610999"/>
          <a:ext cx="661718" cy="697771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Получение субсидии – (Инвестор, Департамент)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Закупка инновационного оборудования (Инвестор)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3870619" y="610999"/>
        <a:ext cx="661718" cy="6977718"/>
      </dsp:txXfrm>
    </dsp:sp>
    <dsp:sp modelId="{20A1B6A5-77D0-4558-910B-A4841F234B76}">
      <dsp:nvSpPr>
        <dsp:cNvPr id="0" name=""/>
        <dsp:cNvSpPr/>
      </dsp:nvSpPr>
      <dsp:spPr>
        <a:xfrm rot="5400000">
          <a:off x="-152704" y="4599883"/>
          <a:ext cx="1018028" cy="71261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5</a:t>
          </a:r>
          <a:endParaRPr lang="ru-RU" sz="2000" kern="1200" dirty="0"/>
        </a:p>
      </dsp:txBody>
      <dsp:txXfrm rot="5400000">
        <a:off x="-152704" y="4599883"/>
        <a:ext cx="1018028" cy="712619"/>
      </dsp:txXfrm>
    </dsp:sp>
    <dsp:sp modelId="{AA153060-7904-4F0D-9ACC-FAEC519913F9}">
      <dsp:nvSpPr>
        <dsp:cNvPr id="0" name=""/>
        <dsp:cNvSpPr/>
      </dsp:nvSpPr>
      <dsp:spPr>
        <a:xfrm rot="5400000">
          <a:off x="3870619" y="1425222"/>
          <a:ext cx="661718" cy="697771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Начало работы Центра в декабре 2017 года (Инвестор)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Создание дополнительных групп (Инвестор)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3870619" y="1425222"/>
        <a:ext cx="661718" cy="697771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F4FA1B7-16AE-45E9-96F4-5573DC666E68}">
      <dsp:nvSpPr>
        <dsp:cNvPr id="0" name=""/>
        <dsp:cNvSpPr/>
      </dsp:nvSpPr>
      <dsp:spPr>
        <a:xfrm>
          <a:off x="0" y="781035"/>
          <a:ext cx="7178566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30398A-26E2-4854-A727-B269F46CB52B}">
      <dsp:nvSpPr>
        <dsp:cNvPr id="0" name=""/>
        <dsp:cNvSpPr/>
      </dsp:nvSpPr>
      <dsp:spPr>
        <a:xfrm>
          <a:off x="358928" y="11811"/>
          <a:ext cx="6407121" cy="1049664"/>
        </a:xfrm>
        <a:prstGeom prst="roundRect">
          <a:avLst/>
        </a:prstGeom>
        <a:solidFill>
          <a:srgbClr val="6DA6D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9933" tIns="0" rIns="189933" bIns="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mbria" pitchFamily="18" charset="0"/>
            </a:rPr>
            <a:t>- разработка постановления, регламентирующего проектное управление в муниципальном образовании;</a:t>
          </a:r>
          <a:endParaRPr lang="ru-RU" sz="2000" kern="1200" dirty="0"/>
        </a:p>
      </dsp:txBody>
      <dsp:txXfrm>
        <a:off x="358928" y="11811"/>
        <a:ext cx="6407121" cy="1049664"/>
      </dsp:txXfrm>
    </dsp:sp>
    <dsp:sp modelId="{3501DCC6-B19B-475C-811A-88C003B9F1DA}">
      <dsp:nvSpPr>
        <dsp:cNvPr id="0" name=""/>
        <dsp:cNvSpPr/>
      </dsp:nvSpPr>
      <dsp:spPr>
        <a:xfrm>
          <a:off x="0" y="2403546"/>
          <a:ext cx="7178566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78FAEF-0E66-41C6-BF37-6046421A82FF}">
      <dsp:nvSpPr>
        <dsp:cNvPr id="0" name=""/>
        <dsp:cNvSpPr/>
      </dsp:nvSpPr>
      <dsp:spPr>
        <a:xfrm>
          <a:off x="358928" y="1362435"/>
          <a:ext cx="6496415" cy="1321551"/>
        </a:xfrm>
        <a:prstGeom prst="roundRect">
          <a:avLst/>
        </a:prstGeom>
        <a:solidFill>
          <a:srgbClr val="6DA6D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9933" tIns="0" rIns="189933" bIns="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mbria" pitchFamily="18" charset="0"/>
            </a:rPr>
            <a:t>- сформировать лояльное отношение муниципальных служащих к проектно-ориентированной системе, путем проведения обучающих мероприятий;</a:t>
          </a:r>
          <a:endParaRPr lang="ru-RU" sz="2000" kern="1200" dirty="0"/>
        </a:p>
      </dsp:txBody>
      <dsp:txXfrm>
        <a:off x="358928" y="1362435"/>
        <a:ext cx="6496415" cy="1321551"/>
      </dsp:txXfrm>
    </dsp:sp>
    <dsp:sp modelId="{66AB004E-4BB9-48D4-A3A2-11BCBB17D639}">
      <dsp:nvSpPr>
        <dsp:cNvPr id="0" name=""/>
        <dsp:cNvSpPr/>
      </dsp:nvSpPr>
      <dsp:spPr>
        <a:xfrm>
          <a:off x="0" y="3265386"/>
          <a:ext cx="7178566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376BC9-F61D-4B9C-8444-6B158E2750C8}">
      <dsp:nvSpPr>
        <dsp:cNvPr id="0" name=""/>
        <dsp:cNvSpPr/>
      </dsp:nvSpPr>
      <dsp:spPr>
        <a:xfrm>
          <a:off x="358928" y="2984946"/>
          <a:ext cx="6306520" cy="560880"/>
        </a:xfrm>
        <a:prstGeom prst="roundRect">
          <a:avLst/>
        </a:prstGeom>
        <a:solidFill>
          <a:srgbClr val="6DA6D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9933" tIns="0" rIns="189933" bIns="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mbria" pitchFamily="18" charset="0"/>
            </a:rPr>
            <a:t>- разработка мотивационной составляющей для исполнителей проектов;</a:t>
          </a:r>
          <a:endParaRPr lang="ru-RU" sz="2000" kern="1200" dirty="0"/>
        </a:p>
      </dsp:txBody>
      <dsp:txXfrm>
        <a:off x="358928" y="2984946"/>
        <a:ext cx="6306520" cy="560880"/>
      </dsp:txXfrm>
    </dsp:sp>
    <dsp:sp modelId="{38653CA7-C3E9-4455-95CA-A90E757E15E2}">
      <dsp:nvSpPr>
        <dsp:cNvPr id="0" name=""/>
        <dsp:cNvSpPr/>
      </dsp:nvSpPr>
      <dsp:spPr>
        <a:xfrm>
          <a:off x="0" y="4980022"/>
          <a:ext cx="7178566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676010-A96D-4C69-8B6E-24FF1ABF070F}">
      <dsp:nvSpPr>
        <dsp:cNvPr id="0" name=""/>
        <dsp:cNvSpPr/>
      </dsp:nvSpPr>
      <dsp:spPr>
        <a:xfrm>
          <a:off x="358928" y="3846786"/>
          <a:ext cx="6307274" cy="1413675"/>
        </a:xfrm>
        <a:prstGeom prst="roundRect">
          <a:avLst/>
        </a:prstGeom>
        <a:solidFill>
          <a:srgbClr val="6DA6D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9933" tIns="0" rIns="189933" bIns="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mbria" pitchFamily="18" charset="0"/>
            </a:rPr>
            <a:t>- внедрение культуры проектного управления во все структурные подразделения администрации, с целью использования для реализации муниципальных программ по всем существующим направлением.</a:t>
          </a:r>
          <a:endParaRPr lang="ru-RU" sz="2000" kern="1200" dirty="0"/>
        </a:p>
      </dsp:txBody>
      <dsp:txXfrm>
        <a:off x="358928" y="3846786"/>
        <a:ext cx="6307274" cy="14136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3/20/2018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3/20/2018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4657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3/20/2018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33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214" y="1"/>
            <a:ext cx="8418786" cy="1450427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Опыт </a:t>
            </a:r>
            <a:br>
              <a:rPr lang="ru-RU" sz="2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2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внедрения нормативно правовой базы, регулирующей инвестиционное сопровождение в Новокубанском районе</a:t>
            </a:r>
            <a:endParaRPr lang="ru-RU" sz="2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819807" y="1954924"/>
          <a:ext cx="8135007" cy="49030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3087848" y="1432137"/>
            <a:ext cx="4243117" cy="556846"/>
            <a:chOff x="4231283" y="430"/>
            <a:chExt cx="3073407" cy="556846"/>
          </a:xfrm>
          <a:solidFill>
            <a:srgbClr val="00B050"/>
          </a:solidFill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4231283" y="430"/>
              <a:ext cx="3073407" cy="556846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4247592" y="16739"/>
              <a:ext cx="3040789" cy="52422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22860" rIns="3429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>
                  <a:latin typeface="Bookman Old Style" pitchFamily="18" charset="0"/>
                </a:rPr>
                <a:t>Нормативно-правовая база</a:t>
              </a:r>
              <a:endParaRPr lang="ru-RU" sz="2000" b="1" kern="1200" dirty="0">
                <a:latin typeface="Bookman Old Style" pitchFamily="18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596788" y="311843"/>
            <a:ext cx="6196084" cy="676701"/>
            <a:chOff x="4231283" y="430"/>
            <a:chExt cx="3073407" cy="556846"/>
          </a:xfrm>
          <a:solidFill>
            <a:srgbClr val="00B050"/>
          </a:solidFill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4231283" y="430"/>
              <a:ext cx="3073407" cy="556846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4247592" y="16739"/>
              <a:ext cx="3040789" cy="52422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22860" rIns="34290" bIns="22860" numCol="1" spcCol="1270" anchor="ctr" anchorCtr="0">
              <a:noAutofit/>
            </a:bodyPr>
            <a:lstStyle/>
            <a:p>
              <a:pPr lvl="0" algn="ctr" defTabSz="800100">
                <a:spcBef>
                  <a:spcPct val="0"/>
                </a:spcBef>
              </a:pPr>
              <a:r>
                <a:rPr lang="ru-RU" sz="1800" b="1" kern="1200" dirty="0" smtClean="0">
                  <a:latin typeface="Bookman Old Style" pitchFamily="18" charset="0"/>
                </a:rPr>
                <a:t>Новая </a:t>
              </a:r>
            </a:p>
            <a:p>
              <a:pPr lvl="0" algn="ctr" defTabSz="800100">
                <a:spcBef>
                  <a:spcPct val="0"/>
                </a:spcBef>
              </a:pPr>
              <a:r>
                <a:rPr lang="ru-RU" sz="1800" b="1" kern="1200" dirty="0" smtClean="0">
                  <a:latin typeface="Bookman Old Style" pitchFamily="18" charset="0"/>
                </a:rPr>
                <a:t>Нормативно-правовая база</a:t>
              </a:r>
              <a:endParaRPr lang="ru-RU" sz="1800" b="1" kern="1200" dirty="0">
                <a:latin typeface="Bookman Old Style" pitchFamily="18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978933" y="1226323"/>
            <a:ext cx="5360451" cy="1832401"/>
            <a:chOff x="1931309" y="0"/>
            <a:chExt cx="6148902" cy="2434019"/>
          </a:xfrm>
        </p:grpSpPr>
        <p:sp>
          <p:nvSpPr>
            <p:cNvPr id="10" name="Стрелка вправо 9"/>
            <p:cNvSpPr/>
            <p:nvPr/>
          </p:nvSpPr>
          <p:spPr>
            <a:xfrm>
              <a:off x="1931309" y="0"/>
              <a:ext cx="6148902" cy="2434019"/>
            </a:xfrm>
            <a:prstGeom prst="rightArrow">
              <a:avLst>
                <a:gd name="adj1" fmla="val 75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11" name="Стрелка вправо 4"/>
            <p:cNvSpPr/>
            <p:nvPr/>
          </p:nvSpPr>
          <p:spPr>
            <a:xfrm>
              <a:off x="1931309" y="304252"/>
              <a:ext cx="5236145" cy="18255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430" tIns="11430" rIns="11430" bIns="11430" numCol="1" spcCol="1270" anchor="t" anchorCtr="0">
              <a:noAutofit/>
            </a:bodyPr>
            <a:lstStyle/>
            <a:p>
              <a:pPr marL="0" lvl="1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1800" kern="1200" dirty="0"/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815159" y="1488094"/>
            <a:ext cx="53604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СХЕМА 1</a:t>
            </a:r>
            <a:endParaRPr lang="ru-RU" sz="1600" dirty="0"/>
          </a:p>
          <a:p>
            <a:pPr algn="ctr"/>
            <a:r>
              <a:rPr lang="ru-RU" sz="1600" b="1" dirty="0"/>
              <a:t>формирования реестра инвестиционных проектов и площадок муниципального образования </a:t>
            </a:r>
            <a:r>
              <a:rPr lang="ru-RU" sz="1600" b="1" dirty="0" err="1"/>
              <a:t>Новокубанский</a:t>
            </a:r>
            <a:r>
              <a:rPr lang="ru-RU" sz="1600" b="1" dirty="0"/>
              <a:t> район для включения в Единый реестр инвестиционных предложений Краснодарского края</a:t>
            </a:r>
            <a:endParaRPr lang="ru-RU" sz="1600" dirty="0"/>
          </a:p>
        </p:txBody>
      </p:sp>
      <p:pic>
        <p:nvPicPr>
          <p:cNvPr id="1027" name="Picture 3" descr="C:\Users\SMART7.RU\Desktop\Схема 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9384" y="1062916"/>
            <a:ext cx="2718823" cy="241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Группа 13"/>
          <p:cNvGrpSpPr/>
          <p:nvPr/>
        </p:nvGrpSpPr>
        <p:grpSpPr>
          <a:xfrm>
            <a:off x="940259" y="3128463"/>
            <a:ext cx="5360451" cy="1431389"/>
            <a:chOff x="1931309" y="0"/>
            <a:chExt cx="6148902" cy="2434019"/>
          </a:xfrm>
        </p:grpSpPr>
        <p:sp>
          <p:nvSpPr>
            <p:cNvPr id="15" name="Стрелка вправо 14"/>
            <p:cNvSpPr/>
            <p:nvPr/>
          </p:nvSpPr>
          <p:spPr>
            <a:xfrm>
              <a:off x="1931309" y="0"/>
              <a:ext cx="6148902" cy="2434019"/>
            </a:xfrm>
            <a:prstGeom prst="rightArrow">
              <a:avLst>
                <a:gd name="adj1" fmla="val 75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16" name="Стрелка вправо 4"/>
            <p:cNvSpPr/>
            <p:nvPr/>
          </p:nvSpPr>
          <p:spPr>
            <a:xfrm>
              <a:off x="1931309" y="304252"/>
              <a:ext cx="5236145" cy="18255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430" tIns="11430" rIns="11430" bIns="11430" numCol="1" spcCol="1270" anchor="t" anchorCtr="0">
              <a:noAutofit/>
            </a:bodyPr>
            <a:lstStyle/>
            <a:p>
              <a:pPr marL="0" lvl="1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1800" kern="1200" dirty="0"/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776486" y="3320495"/>
            <a:ext cx="53604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СХЕМА 2</a:t>
            </a:r>
            <a:endParaRPr lang="ru-RU" sz="1600" dirty="0"/>
          </a:p>
          <a:p>
            <a:pPr algn="ctr"/>
            <a:r>
              <a:rPr lang="ru-RU" sz="1600" b="1" dirty="0"/>
              <a:t>взаимодействия с инвесторами на территории муниципального образования </a:t>
            </a:r>
            <a:r>
              <a:rPr lang="ru-RU" sz="1600" b="1" dirty="0" err="1"/>
              <a:t>Новокубанский</a:t>
            </a:r>
            <a:r>
              <a:rPr lang="ru-RU" sz="1600" b="1" dirty="0"/>
              <a:t> район</a:t>
            </a:r>
            <a:endParaRPr lang="ru-RU" sz="1600" dirty="0"/>
          </a:p>
        </p:txBody>
      </p:sp>
      <p:pic>
        <p:nvPicPr>
          <p:cNvPr id="1028" name="Picture 4" descr="C:\Users\SMART7.RU\Desktop\Схема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710" y="2955484"/>
            <a:ext cx="2829280" cy="3035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955663" y="4670535"/>
            <a:ext cx="5360451" cy="1952806"/>
            <a:chOff x="1931309" y="0"/>
            <a:chExt cx="6148902" cy="2434019"/>
          </a:xfrm>
        </p:grpSpPr>
        <p:sp>
          <p:nvSpPr>
            <p:cNvPr id="28" name="Стрелка вправо 27"/>
            <p:cNvSpPr/>
            <p:nvPr/>
          </p:nvSpPr>
          <p:spPr>
            <a:xfrm>
              <a:off x="1931309" y="0"/>
              <a:ext cx="6148902" cy="2434019"/>
            </a:xfrm>
            <a:prstGeom prst="rightArrow">
              <a:avLst>
                <a:gd name="adj1" fmla="val 75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29" name="Стрелка вправо 4"/>
            <p:cNvSpPr/>
            <p:nvPr/>
          </p:nvSpPr>
          <p:spPr>
            <a:xfrm>
              <a:off x="1931309" y="304252"/>
              <a:ext cx="5236145" cy="18255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430" tIns="11430" rIns="11430" bIns="11430" numCol="1" spcCol="1270" anchor="t" anchorCtr="0">
              <a:noAutofit/>
            </a:bodyPr>
            <a:lstStyle/>
            <a:p>
              <a:pPr marL="0" lvl="1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1800" kern="1200" dirty="0"/>
            </a:p>
          </p:txBody>
        </p:sp>
      </p:grpSp>
      <p:sp>
        <p:nvSpPr>
          <p:cNvPr id="30" name="Прямоугольник 29"/>
          <p:cNvSpPr/>
          <p:nvPr/>
        </p:nvSpPr>
        <p:spPr>
          <a:xfrm>
            <a:off x="791890" y="4930807"/>
            <a:ext cx="53604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СХЕМА 3</a:t>
            </a:r>
            <a:endParaRPr lang="ru-RU" sz="1600" dirty="0"/>
          </a:p>
          <a:p>
            <a:pPr algn="ctr"/>
            <a:r>
              <a:rPr lang="ru-RU" sz="1600" b="1" dirty="0"/>
              <a:t>сопровождения документации при реализации инвестиционных проектов</a:t>
            </a:r>
            <a:endParaRPr lang="ru-RU" sz="1600" dirty="0"/>
          </a:p>
          <a:p>
            <a:pPr algn="ctr"/>
            <a:r>
              <a:rPr lang="ru-RU" sz="1600" b="1" dirty="0"/>
              <a:t>на территории муниципального образования </a:t>
            </a:r>
            <a:r>
              <a:rPr lang="ru-RU" sz="1600" b="1" dirty="0" err="1"/>
              <a:t>Новокубанский</a:t>
            </a:r>
            <a:r>
              <a:rPr lang="ru-RU" sz="1600" b="1" dirty="0"/>
              <a:t> район</a:t>
            </a:r>
            <a:endParaRPr lang="ru-RU" sz="1600" dirty="0"/>
          </a:p>
        </p:txBody>
      </p:sp>
      <p:pic>
        <p:nvPicPr>
          <p:cNvPr id="1029" name="Picture 5" descr="C:\Users\SMART7.RU\Desktop\Схема 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57356" y="4657281"/>
            <a:ext cx="2871350" cy="215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099012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588" y="31539"/>
            <a:ext cx="8578412" cy="1087813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Расширение инфраструктуры по поддержке субъектов малого предпринимательства</a:t>
            </a:r>
            <a:endParaRPr lang="ru-RU" sz="2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993228" y="1171903"/>
            <a:ext cx="663728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n w="1905"/>
                <a:effectLst/>
                <a:latin typeface="Cambria" pitchFamily="18" charset="0"/>
              </a:rPr>
              <a:t>Открытие 1 июня 2017 года 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048604"/>
                </a:solidFill>
                <a:effectLst/>
                <a:latin typeface="Cambria" pitchFamily="18" charset="0"/>
              </a:rPr>
              <a:t>Центра </a:t>
            </a:r>
            <a:r>
              <a:rPr lang="ru-RU" sz="2400" b="1" dirty="0" smtClean="0">
                <a:ln w="1905"/>
                <a:solidFill>
                  <a:srgbClr val="048604"/>
                </a:solidFill>
                <a:effectLst/>
                <a:latin typeface="Cambria" pitchFamily="18" charset="0"/>
              </a:rPr>
              <a:t>поддержки предпринимательства и инвестиционного </a:t>
            </a:r>
            <a:r>
              <a:rPr lang="ru-RU" sz="2400" b="1" dirty="0" smtClean="0">
                <a:ln w="1905"/>
                <a:solidFill>
                  <a:srgbClr val="048604"/>
                </a:solidFill>
                <a:effectLst/>
                <a:latin typeface="Cambria" pitchFamily="18" charset="0"/>
              </a:rPr>
              <a:t>сопровождения</a:t>
            </a:r>
            <a:endParaRPr lang="ru-RU" sz="2400" b="1" dirty="0">
              <a:ln w="1905"/>
              <a:solidFill>
                <a:srgbClr val="048604"/>
              </a:solidFill>
              <a:effectLst/>
              <a:latin typeface="Cambria" pitchFamily="18" charset="0"/>
            </a:endParaRPr>
          </a:p>
        </p:txBody>
      </p:sp>
      <p:pic>
        <p:nvPicPr>
          <p:cNvPr id="5" name="Рисунок 4" descr="DSC_0984.JPG"/>
          <p:cNvPicPr>
            <a:picLocks noChangeAspect="1"/>
          </p:cNvPicPr>
          <p:nvPr/>
        </p:nvPicPr>
        <p:blipFill>
          <a:blip r:embed="rId2" cstate="print"/>
          <a:srcRect l="8597" r="9761" b="53910"/>
          <a:stretch>
            <a:fillRect/>
          </a:stretch>
        </p:blipFill>
        <p:spPr>
          <a:xfrm>
            <a:off x="6810703" y="1975114"/>
            <a:ext cx="2333297" cy="14775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087822" y="2490953"/>
            <a:ext cx="577017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9050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  <a:t>Успешный старт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  <a:t>:</a:t>
            </a:r>
            <a:endParaRPr lang="ru-RU" sz="2400" dirty="0" smtClean="0">
              <a:ln w="19050">
                <a:solidFill>
                  <a:schemeClr val="tx1"/>
                </a:solidFill>
              </a:ln>
              <a:latin typeface="Cambria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latin typeface="Cambria" pitchFamily="18" charset="0"/>
              </a:rPr>
              <a:t> </a:t>
            </a:r>
            <a:r>
              <a:rPr lang="ru-RU" sz="2000" dirty="0" smtClean="0">
                <a:latin typeface="Cambria" pitchFamily="18" charset="0"/>
              </a:rPr>
              <a:t>оказано </a:t>
            </a:r>
            <a:r>
              <a:rPr lang="ru-RU" sz="2000" dirty="0" smtClean="0">
                <a:latin typeface="Cambria" pitchFamily="18" charset="0"/>
              </a:rPr>
              <a:t>более </a:t>
            </a:r>
            <a:r>
              <a:rPr lang="ru-RU" sz="2000" dirty="0" smtClean="0">
                <a:latin typeface="Cambria" pitchFamily="18" charset="0"/>
              </a:rPr>
              <a:t>230 информационно-консультационных услуг (8%);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>
                <a:latin typeface="Cambria" pitchFamily="18" charset="0"/>
              </a:rPr>
              <a:t> в рамках </a:t>
            </a:r>
            <a:r>
              <a:rPr lang="ru-RU" sz="2000" dirty="0" err="1" smtClean="0">
                <a:latin typeface="Cambria" pitchFamily="18" charset="0"/>
              </a:rPr>
              <a:t>гос.поддержки</a:t>
            </a:r>
            <a:r>
              <a:rPr lang="ru-RU" sz="2000" dirty="0" smtClean="0">
                <a:latin typeface="Cambria" pitchFamily="18" charset="0"/>
              </a:rPr>
              <a:t> обучено 112 предпринимателей</a:t>
            </a:r>
            <a:r>
              <a:rPr lang="ru-RU" sz="2000" dirty="0" smtClean="0">
                <a:latin typeface="Cambria" pitchFamily="18" charset="0"/>
              </a:rPr>
              <a:t>.</a:t>
            </a:r>
            <a:endParaRPr lang="ru-RU" dirty="0">
              <a:latin typeface="Cambria" pitchFamily="18" charset="0"/>
            </a:endParaRPr>
          </a:p>
        </p:txBody>
      </p:sp>
      <p:pic>
        <p:nvPicPr>
          <p:cNvPr id="7" name="Picture 10" descr="C:\Users\Андрей\Desktop\лого цпп\_Южный инновационно-консалтинговый центр_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8079" y="5029200"/>
            <a:ext cx="2030970" cy="945931"/>
          </a:xfrm>
          <a:prstGeom prst="rect">
            <a:avLst/>
          </a:prstGeom>
          <a:noFill/>
        </p:spPr>
      </p:pic>
      <p:pic>
        <p:nvPicPr>
          <p:cNvPr id="8" name="Picture 12" descr="C:\Users\Андрей\Desktop\лого цпп\vashSovetnik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20632" y="5943600"/>
            <a:ext cx="2552385" cy="688739"/>
          </a:xfrm>
          <a:prstGeom prst="rect">
            <a:avLst/>
          </a:prstGeom>
          <a:noFill/>
        </p:spPr>
      </p:pic>
      <p:pic>
        <p:nvPicPr>
          <p:cNvPr id="9" name="Picture 17" descr="C:\Users\Андрей\Desktop\лого цпп\лого тпп\исправле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8577" y="4398578"/>
            <a:ext cx="1237431" cy="695319"/>
          </a:xfrm>
          <a:prstGeom prst="rect">
            <a:avLst/>
          </a:prstGeom>
          <a:noFill/>
        </p:spPr>
      </p:pic>
      <p:pic>
        <p:nvPicPr>
          <p:cNvPr id="10" name="Picture 4" descr="C:\Users\Андрей\AppData\Local\Microsoft\Windows\Temporary Internet Files\Content.Outlook\6KT1NK45\опора россии (2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60730" y="4493170"/>
            <a:ext cx="1387366" cy="1387366"/>
          </a:xfrm>
          <a:prstGeom prst="rect">
            <a:avLst/>
          </a:prstGeom>
          <a:noFill/>
        </p:spPr>
      </p:pic>
      <p:pic>
        <p:nvPicPr>
          <p:cNvPr id="12" name="Picture 2" descr="C:\Users\SMART7.RU\Desktop\mikrofinans_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70180" y="5942649"/>
            <a:ext cx="2837793" cy="663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SMART7.RU\Desktop\garf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398" b="17297"/>
          <a:stretch>
            <a:fillRect/>
          </a:stretch>
        </p:blipFill>
        <p:spPr bwMode="auto">
          <a:xfrm>
            <a:off x="2892476" y="5029200"/>
            <a:ext cx="2231318" cy="72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587766" y="3894083"/>
            <a:ext cx="29347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 w="19050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  <a:t>Партнеры Центра:</a:t>
            </a:r>
            <a:endParaRPr lang="ru-RU" dirty="0"/>
          </a:p>
        </p:txBody>
      </p:sp>
      <p:pic>
        <p:nvPicPr>
          <p:cNvPr id="15" name="Рисунок 14" descr="5b4bb2c4004e9255fdc2f3821dafc6bd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-26698" y="4682359"/>
            <a:ext cx="2880257" cy="2175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83546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024758" y="1480802"/>
            <a:ext cx="8119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Cambria" pitchFamily="18" charset="0"/>
              </a:rPr>
              <a:t> 1. Совместно </a:t>
            </a:r>
            <a:r>
              <a:rPr lang="ru-RU" b="1" dirty="0">
                <a:latin typeface="Cambria" pitchFamily="18" charset="0"/>
              </a:rPr>
              <a:t>с краевым Центром внедряются </a:t>
            </a:r>
            <a:r>
              <a:rPr lang="ru-RU" b="1" dirty="0">
                <a:ln w="1905"/>
                <a:solidFill>
                  <a:srgbClr val="04860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пакетные услуги</a:t>
            </a:r>
            <a:r>
              <a:rPr lang="ru-RU" b="1" dirty="0">
                <a:latin typeface="Cambria" pitchFamily="18" charset="0"/>
              </a:rPr>
              <a:t>:</a:t>
            </a:r>
            <a:r>
              <a:rPr lang="ru-RU" sz="1600" b="1" dirty="0">
                <a:latin typeface="Cambria" pitchFamily="18" charset="0"/>
              </a:rPr>
              <a:t> </a:t>
            </a:r>
            <a:endParaRPr lang="ru-RU" sz="1600" b="1" dirty="0" smtClean="0">
              <a:latin typeface="Cambria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b="1" dirty="0" smtClean="0">
                <a:latin typeface="Cambria" pitchFamily="18" charset="0"/>
              </a:rPr>
              <a:t>«</a:t>
            </a:r>
            <a:r>
              <a:rPr lang="ru-RU" b="1" dirty="0">
                <a:latin typeface="Cambria" pitchFamily="18" charset="0"/>
              </a:rPr>
              <a:t>Открывай</a:t>
            </a:r>
            <a:r>
              <a:rPr lang="ru-RU" b="1" dirty="0" smtClean="0">
                <a:latin typeface="Cambria" pitchFamily="18" charset="0"/>
              </a:rPr>
              <a:t>»; </a:t>
            </a:r>
            <a:endParaRPr lang="ru-RU" b="1" dirty="0" smtClean="0">
              <a:latin typeface="Cambria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b="1" dirty="0" smtClean="0">
                <a:latin typeface="Cambria" pitchFamily="18" charset="0"/>
              </a:rPr>
              <a:t>«</a:t>
            </a:r>
            <a:r>
              <a:rPr lang="ru-RU" b="1" dirty="0">
                <a:latin typeface="Cambria" pitchFamily="18" charset="0"/>
              </a:rPr>
              <a:t>Развивай</a:t>
            </a:r>
            <a:r>
              <a:rPr lang="ru-RU" b="1" dirty="0" smtClean="0">
                <a:latin typeface="Cambria" pitchFamily="18" charset="0"/>
              </a:rPr>
              <a:t>»; </a:t>
            </a:r>
            <a:endParaRPr lang="ru-RU" b="1" dirty="0" smtClean="0">
              <a:latin typeface="Cambria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b="1" dirty="0" smtClean="0">
                <a:latin typeface="Cambria" pitchFamily="18" charset="0"/>
              </a:rPr>
              <a:t>«</a:t>
            </a:r>
            <a:r>
              <a:rPr lang="ru-RU" b="1" dirty="0">
                <a:latin typeface="Cambria" pitchFamily="18" charset="0"/>
              </a:rPr>
              <a:t>Производи» </a:t>
            </a:r>
            <a:r>
              <a:rPr lang="ru-RU" b="1" dirty="0" smtClean="0">
                <a:latin typeface="Cambria" pitchFamily="18" charset="0"/>
              </a:rPr>
              <a:t>;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0"/>
            <a:ext cx="9427779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Нововведение</a:t>
            </a:r>
          </a:p>
          <a:p>
            <a:pPr algn="ctr"/>
            <a:r>
              <a:rPr lang="ru-RU" sz="2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2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 Новокубанском Центре поддержки </a:t>
            </a:r>
          </a:p>
          <a:p>
            <a:pPr algn="ctr"/>
            <a:r>
              <a:rPr lang="ru-RU" sz="2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предпринимательства и инвестиционного сопровождения</a:t>
            </a:r>
            <a:endParaRPr lang="ru-RU" sz="2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050" name="Picture 2" descr="C:\Users\SMART7.RU\Desktop\Поддержка Бизнес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6297" y="5330463"/>
            <a:ext cx="1527537" cy="152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9476c83b8b15072d6a49ea6461af888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05605" y="2049516"/>
            <a:ext cx="2375336" cy="1781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1056288" y="2617073"/>
            <a:ext cx="559675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/>
            <a:r>
              <a:rPr lang="ru-RU" b="1" dirty="0" smtClean="0">
                <a:latin typeface="Cambria" pitchFamily="18" charset="0"/>
              </a:rPr>
              <a:t>2. Добавлена услуга по инвестиционному сопровождению </a:t>
            </a:r>
            <a:r>
              <a:rPr lang="ru-RU" b="1" dirty="0" smtClean="0">
                <a:latin typeface="Cambria" pitchFamily="18" charset="0"/>
              </a:rPr>
              <a:t>малого и среднего бизнеса при </a:t>
            </a:r>
            <a:r>
              <a:rPr lang="ru-RU" b="1" dirty="0" smtClean="0">
                <a:latin typeface="Cambria" pitchFamily="18" charset="0"/>
              </a:rPr>
              <a:t>реализации проектов с суммой инвестиций </a:t>
            </a:r>
            <a:r>
              <a:rPr lang="ru-RU" b="1" dirty="0" smtClean="0">
                <a:ln w="1905"/>
                <a:solidFill>
                  <a:srgbClr val="04860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свыше </a:t>
            </a:r>
            <a:r>
              <a:rPr lang="ru-RU" b="1" dirty="0" smtClean="0">
                <a:ln w="1905"/>
                <a:solidFill>
                  <a:srgbClr val="04860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50 млн.руб</a:t>
            </a:r>
            <a:r>
              <a:rPr lang="ru-RU" b="1" dirty="0" smtClean="0">
                <a:latin typeface="Cambria" pitchFamily="18" charset="0"/>
              </a:rPr>
              <a:t>. ;</a:t>
            </a:r>
          </a:p>
          <a:p>
            <a:pPr marL="285750" indent="-285750" algn="just"/>
            <a:r>
              <a:rPr lang="ru-RU" b="1" dirty="0" smtClean="0">
                <a:latin typeface="Cambria" pitchFamily="18" charset="0"/>
              </a:rPr>
              <a:t>3.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Создан 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мессенджере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«Телеграмм» канал: </a:t>
            </a:r>
            <a:r>
              <a:rPr lang="ru-RU" b="1" dirty="0" smtClean="0">
                <a:ln w="1905"/>
                <a:solidFill>
                  <a:srgbClr val="04860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«Поддержка БИЗНЕСА»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(https://t.me/PB_RF)</a:t>
            </a:r>
            <a:endParaRPr lang="ru-RU" b="1" dirty="0" smtClean="0">
              <a:latin typeface="Cambria" pitchFamily="18" charset="0"/>
            </a:endParaRPr>
          </a:p>
          <a:p>
            <a:endParaRPr lang="ru-RU" dirty="0"/>
          </a:p>
        </p:txBody>
      </p:sp>
      <p:pic>
        <p:nvPicPr>
          <p:cNvPr id="12" name="Рисунок 11" descr="Инвест-Портал.jpg"/>
          <p:cNvPicPr>
            <a:picLocks noChangeAspect="1"/>
          </p:cNvPicPr>
          <p:nvPr/>
        </p:nvPicPr>
        <p:blipFill>
          <a:blip r:embed="rId4" cstate="print"/>
          <a:srcRect b="13514"/>
          <a:stretch>
            <a:fillRect/>
          </a:stretch>
        </p:blipFill>
        <p:spPr>
          <a:xfrm>
            <a:off x="1348635" y="4298896"/>
            <a:ext cx="2813462" cy="19313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1292773" y="6290442"/>
            <a:ext cx="3182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 w="1905"/>
                <a:solidFill>
                  <a:srgbClr val="04860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1800</a:t>
            </a:r>
            <a:r>
              <a:rPr lang="ru-RU" b="1" dirty="0" smtClean="0">
                <a:latin typeface="Cambria" pitchFamily="18" charset="0"/>
              </a:rPr>
              <a:t> посещений в квартал</a:t>
            </a:r>
            <a:endParaRPr lang="ru-RU" b="1" dirty="0">
              <a:latin typeface="Cambria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09393" y="4398579"/>
            <a:ext cx="46508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ambria" pitchFamily="18" charset="0"/>
              </a:rPr>
              <a:t>4. На инвестиционном портале создан Раздел Центра, на сайтах поселений опубликован баннер с переходом на  Портал.</a:t>
            </a:r>
            <a:endParaRPr lang="ru-RU" b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5574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9107" y="0"/>
            <a:ext cx="7886700" cy="1135117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Внедрение принципов проектного управления</a:t>
            </a:r>
            <a:endParaRPr lang="ru-RU" sz="3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15615" y="1204979"/>
            <a:ext cx="79283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Cambria" pitchFamily="18" charset="0"/>
              </a:rPr>
              <a:t>	Разработан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  <a:t>Регламент </a:t>
            </a:r>
            <a:r>
              <a:rPr lang="ru-RU" sz="2000" dirty="0" smtClean="0">
                <a:latin typeface="Cambria" pitchFamily="18" charset="0"/>
              </a:rPr>
              <a:t>управления Программой муниципального образования Новокубанский район «Экономическое развитие».</a:t>
            </a:r>
            <a:endParaRPr lang="ru-RU" sz="2000" dirty="0">
              <a:latin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5007" y="2522483"/>
            <a:ext cx="79176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n w="1905"/>
                <a:solidFill>
                  <a:srgbClr val="0041B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Документы, регламентирующие инвестиционное сопровождение: </a:t>
            </a:r>
            <a:endParaRPr lang="ru-RU" sz="2000" dirty="0" smtClean="0">
              <a:solidFill>
                <a:srgbClr val="0041B6"/>
              </a:solidFill>
              <a:latin typeface="Cambria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>
                <a:latin typeface="Cambria" pitchFamily="18" charset="0"/>
              </a:rPr>
              <a:t> Паспорт Проекта;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>
                <a:latin typeface="Cambria" pitchFamily="18" charset="0"/>
              </a:rPr>
              <a:t> Графики реализации (Дорожные карты) проектов; 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>
                <a:latin typeface="Cambria" pitchFamily="18" charset="0"/>
              </a:rPr>
              <a:t> План контрольных событий проекта; 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>
                <a:latin typeface="Cambria" pitchFamily="18" charset="0"/>
              </a:rPr>
              <a:t> Отчетная документация о ходе выполнения проекта.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4619296" y="1965432"/>
            <a:ext cx="304801" cy="683173"/>
          </a:xfrm>
          <a:prstGeom prst="down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Схема 7"/>
          <p:cNvGraphicFramePr/>
          <p:nvPr/>
        </p:nvGraphicFramePr>
        <p:xfrm>
          <a:off x="788277" y="4423981"/>
          <a:ext cx="8355724" cy="24340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93199" y="168168"/>
            <a:ext cx="7886700" cy="10089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Ролевая структура управления проектом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Прямоугольник с двумя усеченными противолежащими углами 4"/>
          <p:cNvSpPr/>
          <p:nvPr/>
        </p:nvSpPr>
        <p:spPr>
          <a:xfrm>
            <a:off x="1072056" y="1324303"/>
            <a:ext cx="3058510" cy="861849"/>
          </a:xfrm>
          <a:prstGeom prst="snip2DiagRect">
            <a:avLst/>
          </a:prstGeom>
          <a:solidFill>
            <a:schemeClr val="bg1"/>
          </a:solidFill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Cambria" pitchFamily="18" charset="0"/>
              </a:rPr>
              <a:t>Руководитель</a:t>
            </a:r>
          </a:p>
          <a:p>
            <a:pPr algn="ctr"/>
            <a:r>
              <a:rPr lang="ru-RU" sz="1200" dirty="0" smtClean="0">
                <a:solidFill>
                  <a:schemeClr val="bg1">
                    <a:lumMod val="25000"/>
                  </a:schemeClr>
                </a:solidFill>
                <a:latin typeface="Cambria" pitchFamily="18" charset="0"/>
              </a:rPr>
              <a:t>Глава муниципального образования Новокубанский район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6" name="Прямоугольник с двумя усеченными противолежащими углами 5"/>
          <p:cNvSpPr/>
          <p:nvPr/>
        </p:nvSpPr>
        <p:spPr>
          <a:xfrm>
            <a:off x="1123195" y="2364829"/>
            <a:ext cx="3017882" cy="977462"/>
          </a:xfrm>
          <a:prstGeom prst="snip2DiagRect">
            <a:avLst/>
          </a:prstGeom>
          <a:solidFill>
            <a:schemeClr val="bg1"/>
          </a:solidFill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Cambria" pitchFamily="18" charset="0"/>
              </a:rPr>
              <a:t>Куратор</a:t>
            </a:r>
            <a:endParaRPr lang="ru-RU" b="1" dirty="0" smtClean="0">
              <a:solidFill>
                <a:schemeClr val="bg1">
                  <a:lumMod val="25000"/>
                </a:schemeClr>
              </a:solidFill>
              <a:latin typeface="Cambria" pitchFamily="18" charset="0"/>
            </a:endParaRPr>
          </a:p>
          <a:p>
            <a:pPr algn="ctr"/>
            <a:r>
              <a:rPr lang="ru-RU" sz="1200" dirty="0" smtClean="0">
                <a:solidFill>
                  <a:schemeClr val="bg1">
                    <a:lumMod val="25000"/>
                  </a:schemeClr>
                </a:solidFill>
                <a:latin typeface="Cambria" pitchFamily="18" charset="0"/>
              </a:rPr>
              <a:t>Заместитель главы</a:t>
            </a:r>
          </a:p>
          <a:p>
            <a:pPr algn="ctr"/>
            <a:r>
              <a:rPr lang="ru-RU" sz="1200" dirty="0" smtClean="0">
                <a:solidFill>
                  <a:schemeClr val="bg1">
                    <a:lumMod val="25000"/>
                  </a:schemeClr>
                </a:solidFill>
                <a:latin typeface="Cambria" pitchFamily="18" charset="0"/>
              </a:rPr>
              <a:t>администрации муниципального образования Новокубанский район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7" name="Прямоугольник с двумя усеченными противолежащими углами 6"/>
          <p:cNvSpPr/>
          <p:nvPr/>
        </p:nvSpPr>
        <p:spPr>
          <a:xfrm>
            <a:off x="1156137" y="3507897"/>
            <a:ext cx="3016469" cy="874915"/>
          </a:xfrm>
          <a:prstGeom prst="snip2DiagRect">
            <a:avLst/>
          </a:prstGeom>
          <a:solidFill>
            <a:schemeClr val="bg1"/>
          </a:solidFill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2"/>
                </a:solidFill>
                <a:latin typeface="Cambria" pitchFamily="18" charset="0"/>
              </a:rPr>
              <a:t>Центральный проектный офис </a:t>
            </a:r>
            <a:r>
              <a:rPr lang="ru-RU" sz="1200" dirty="0" smtClean="0">
                <a:solidFill>
                  <a:schemeClr val="bg1">
                    <a:lumMod val="25000"/>
                  </a:schemeClr>
                </a:solidFill>
                <a:latin typeface="Cambria" pitchFamily="18" charset="0"/>
              </a:rPr>
              <a:t>Отдел экономики администрации муниципального образования Новокубанский район</a:t>
            </a:r>
            <a:endParaRPr lang="ru-RU" sz="1200" dirty="0">
              <a:solidFill>
                <a:schemeClr val="tx2"/>
              </a:solidFill>
              <a:latin typeface="Cambria" pitchFamily="18" charset="0"/>
            </a:endParaRPr>
          </a:p>
        </p:txBody>
      </p:sp>
      <p:sp>
        <p:nvSpPr>
          <p:cNvPr id="8" name="Прямоугольник с двумя усеченными противолежащими углами 7"/>
          <p:cNvSpPr/>
          <p:nvPr/>
        </p:nvSpPr>
        <p:spPr>
          <a:xfrm>
            <a:off x="1228302" y="4493963"/>
            <a:ext cx="2912774" cy="918866"/>
          </a:xfrm>
          <a:prstGeom prst="snip2DiagRect">
            <a:avLst/>
          </a:prstGeom>
          <a:solidFill>
            <a:schemeClr val="bg1"/>
          </a:solidFill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Cambria" pitchFamily="18" charset="0"/>
              </a:rPr>
              <a:t>АДМИНИСТРАТОР</a:t>
            </a:r>
            <a:r>
              <a:rPr lang="ru-RU" sz="1200" dirty="0" smtClean="0">
                <a:solidFill>
                  <a:schemeClr val="tx2"/>
                </a:solidFill>
                <a:latin typeface="Cambria" pitchFamily="18" charset="0"/>
              </a:rPr>
              <a:t> </a:t>
            </a:r>
            <a:r>
              <a:rPr lang="ru-RU" sz="1200" dirty="0" smtClean="0">
                <a:solidFill>
                  <a:schemeClr val="bg1">
                    <a:lumMod val="25000"/>
                  </a:schemeClr>
                </a:solidFill>
                <a:latin typeface="Cambria" pitchFamily="18" charset="0"/>
              </a:rPr>
              <a:t>Новокубанский центр поддержки предпринимательства и инвестиционного сопровождения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9" name="Прямоугольник с двумя усеченными противолежащими углами 8"/>
          <p:cNvSpPr/>
          <p:nvPr/>
        </p:nvSpPr>
        <p:spPr>
          <a:xfrm>
            <a:off x="1259830" y="5574618"/>
            <a:ext cx="2839204" cy="1141492"/>
          </a:xfrm>
          <a:prstGeom prst="snip2DiagRect">
            <a:avLst/>
          </a:prstGeom>
          <a:solidFill>
            <a:schemeClr val="bg1"/>
          </a:solidFill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2"/>
                </a:solidFill>
                <a:latin typeface="Cambria" pitchFamily="18" charset="0"/>
              </a:rPr>
              <a:t>Руководитель блока мероприятий</a:t>
            </a:r>
          </a:p>
          <a:p>
            <a:pPr algn="ctr"/>
            <a:r>
              <a:rPr lang="ru-RU" sz="1200" dirty="0" smtClean="0">
                <a:solidFill>
                  <a:schemeClr val="tx2"/>
                </a:solidFill>
                <a:latin typeface="Cambria" pitchFamily="18" charset="0"/>
              </a:rPr>
              <a:t>Руководители структурных подразделений администрации муниципального образования Новокубанский район</a:t>
            </a:r>
            <a:endParaRPr lang="ru-RU" sz="1200" dirty="0">
              <a:solidFill>
                <a:schemeClr val="tx2"/>
              </a:solidFill>
              <a:latin typeface="Cambria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4165804" y="2206473"/>
            <a:ext cx="493200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4176313" y="3363310"/>
            <a:ext cx="493200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197333" y="4399320"/>
            <a:ext cx="493200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165801" y="5437935"/>
            <a:ext cx="493200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138430" y="6716384"/>
            <a:ext cx="493200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4145528" y="1743905"/>
            <a:ext cx="433137" cy="3151"/>
          </a:xfrm>
          <a:prstGeom prst="straightConnector1">
            <a:avLst/>
          </a:prstGeom>
          <a:ln w="31750">
            <a:solidFill>
              <a:schemeClr val="bg2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4540468" y="1334813"/>
            <a:ext cx="4603531" cy="8198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 smtClean="0">
                <a:solidFill>
                  <a:schemeClr val="bg1">
                    <a:lumMod val="25000"/>
                  </a:schemeClr>
                </a:solidFill>
                <a:latin typeface="Cambria" pitchFamily="18" charset="0"/>
              </a:rPr>
              <a:t>Утверждает Паспорт Проекта, Команду проекта, Графики реализации (Дорожные карты) проектов, осуществляет контроль реализации проектов</a:t>
            </a:r>
            <a:endParaRPr lang="ru-RU" sz="1200" dirty="0">
              <a:solidFill>
                <a:schemeClr val="bg1">
                  <a:lumMod val="25000"/>
                </a:schemeClr>
              </a:solidFill>
              <a:latin typeface="Cambria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572001" y="2406869"/>
            <a:ext cx="4572000" cy="90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 smtClean="0">
                <a:solidFill>
                  <a:schemeClr val="bg1">
                    <a:lumMod val="25000"/>
                  </a:schemeClr>
                </a:solidFill>
                <a:latin typeface="Cambria" pitchFamily="18" charset="0"/>
              </a:rPr>
              <a:t>Согласовывает Паспорта проектов, осуществляет решение вопросов, выходящих за пределы компетенции Администратора проекта, отвечает за соответствие проектных документов целям социально-экономического развития Новокубанского района </a:t>
            </a:r>
            <a:endParaRPr lang="ru-RU" sz="1200" dirty="0">
              <a:solidFill>
                <a:schemeClr val="bg1">
                  <a:lumMod val="25000"/>
                </a:schemeClr>
              </a:solidFill>
              <a:latin typeface="Cambria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582510" y="3497645"/>
            <a:ext cx="4107898" cy="990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 smtClean="0">
                <a:solidFill>
                  <a:schemeClr val="bg1">
                    <a:lumMod val="25000"/>
                  </a:schemeClr>
                </a:solidFill>
                <a:latin typeface="Cambria" pitchFamily="18" charset="0"/>
              </a:rPr>
              <a:t>Осуществляет общее руководство проектом, отвечает за достижение целей, результатов и критериев успеха проекта, готовит отчетность по проекту</a:t>
            </a:r>
            <a:endParaRPr lang="ru-RU" sz="1200" dirty="0">
              <a:solidFill>
                <a:schemeClr val="bg1">
                  <a:lumMod val="25000"/>
                </a:schemeClr>
              </a:solidFill>
              <a:latin typeface="Cambria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494056" y="4519448"/>
            <a:ext cx="4649944" cy="8157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bg1">
                    <a:lumMod val="25000"/>
                  </a:schemeClr>
                </a:solidFill>
                <a:latin typeface="Cambria" pitchFamily="18" charset="0"/>
              </a:rPr>
              <a:t>Сопровождение инвестиционных проектов, взаимодействие с субъектами МСП по вопросам оказания финансовой помощи</a:t>
            </a:r>
            <a:endParaRPr lang="ru-RU" sz="1200" dirty="0">
              <a:solidFill>
                <a:schemeClr val="bg1">
                  <a:lumMod val="25000"/>
                </a:schemeClr>
              </a:solidFill>
              <a:latin typeface="Cambria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536095" y="5757616"/>
            <a:ext cx="4607905" cy="8999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bg1">
                    <a:lumMod val="25000"/>
                  </a:schemeClr>
                </a:solidFill>
                <a:latin typeface="Cambria" pitchFamily="18" charset="0"/>
              </a:rPr>
              <a:t>Управление мероприятиями, получение результатов проекта в рамках курируемого блока мероприятий проекта</a:t>
            </a:r>
            <a:endParaRPr lang="ru-RU" sz="1200" dirty="0">
              <a:solidFill>
                <a:schemeClr val="bg1">
                  <a:lumMod val="25000"/>
                </a:schemeClr>
              </a:solidFill>
              <a:latin typeface="Cambria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94289" y="1237199"/>
            <a:ext cx="2091559" cy="7177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1200" b="1" dirty="0">
              <a:solidFill>
                <a:schemeClr val="bg1">
                  <a:lumMod val="25000"/>
                </a:schemeClr>
              </a:solidFill>
              <a:latin typeface="Cambria" pitchFamily="18" charset="0"/>
            </a:endParaRPr>
          </a:p>
        </p:txBody>
      </p:sp>
      <p:cxnSp>
        <p:nvCxnSpPr>
          <p:cNvPr id="47" name="Прямая со стрелкой 46"/>
          <p:cNvCxnSpPr/>
          <p:nvPr/>
        </p:nvCxnSpPr>
        <p:spPr>
          <a:xfrm>
            <a:off x="4171804" y="2884278"/>
            <a:ext cx="433137" cy="3151"/>
          </a:xfrm>
          <a:prstGeom prst="straightConnector1">
            <a:avLst/>
          </a:prstGeom>
          <a:ln w="31750">
            <a:solidFill>
              <a:schemeClr val="bg2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4187569" y="4024652"/>
            <a:ext cx="433137" cy="3151"/>
          </a:xfrm>
          <a:prstGeom prst="straightConnector1">
            <a:avLst/>
          </a:prstGeom>
          <a:ln w="31750">
            <a:solidFill>
              <a:schemeClr val="bg2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4119251" y="4965328"/>
            <a:ext cx="433137" cy="3151"/>
          </a:xfrm>
          <a:prstGeom prst="straightConnector1">
            <a:avLst/>
          </a:prstGeom>
          <a:ln w="31750">
            <a:solidFill>
              <a:schemeClr val="bg2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4145528" y="6305397"/>
            <a:ext cx="433137" cy="3151"/>
          </a:xfrm>
          <a:prstGeom prst="straightConnector1">
            <a:avLst/>
          </a:prstGeom>
          <a:ln w="31750">
            <a:solidFill>
              <a:schemeClr val="bg2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9543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685" y="245661"/>
            <a:ext cx="8434316" cy="85792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Этапы реализации </a:t>
            </a:r>
            <a:r>
              <a:rPr lang="ru-RU" sz="3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пилотного</a:t>
            </a:r>
            <a:r>
              <a:rPr lang="ru-RU" sz="3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проекта по внедрению проектного управления</a:t>
            </a:r>
            <a:endParaRPr lang="ru-RU" sz="3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xmlns="" val="245475521"/>
              </p:ext>
            </p:extLst>
          </p:nvPr>
        </p:nvGraphicFramePr>
        <p:xfrm>
          <a:off x="1066800" y="1292772"/>
          <a:ext cx="7690338" cy="55652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892672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6951" y="0"/>
            <a:ext cx="8008882" cy="1135117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Успешная реализация внедрения проектного управления</a:t>
            </a:r>
            <a:endParaRPr lang="ru-RU" sz="3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5" name="Рисунок 4" descr="IMG_90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65684" y="2548642"/>
            <a:ext cx="3710152" cy="24059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908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06959" y="2557426"/>
            <a:ext cx="3368703" cy="2245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945931" y="1932481"/>
            <a:ext cx="819806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В рамках конкурсного отбора на создание центра было выделено </a:t>
            </a:r>
            <a:r>
              <a:rPr lang="ru-RU" sz="19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3,57</a:t>
            </a:r>
            <a:r>
              <a:rPr lang="ru-RU" sz="19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 млн. рублей</a:t>
            </a:r>
            <a:endParaRPr lang="ru-RU" sz="1900" b="1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48329" y="4873408"/>
            <a:ext cx="41956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Обучение детей по направлениям: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занятия в лаборатории робототехники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получение навыков работы на  3D-принтерах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построение 3D-модели.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56138" y="4914266"/>
            <a:ext cx="3346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Cambria" pitchFamily="18" charset="0"/>
              </a:rPr>
              <a:t>В рамках данного проекта создано </a:t>
            </a:r>
            <a:r>
              <a:rPr lang="ru-RU" b="1" dirty="0" smtClean="0">
                <a:latin typeface="Cambria" pitchFamily="18" charset="0"/>
              </a:rPr>
              <a:t>7 новых </a:t>
            </a:r>
            <a:r>
              <a:rPr lang="ru-RU" dirty="0" smtClean="0">
                <a:latin typeface="Cambria" pitchFamily="18" charset="0"/>
              </a:rPr>
              <a:t>рабочих мест, в том числе для лиц с ограниченными возможностями здоровья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91698" y="1061545"/>
            <a:ext cx="782297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Центр молодежного инновационного творчества «Изумруд»</a:t>
            </a:r>
            <a:endParaRPr lang="ru-RU" sz="2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8276" y="1"/>
            <a:ext cx="8355724" cy="1450428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Задачи по дальнейшему расширению и внедрению проектного управления в Новокубанском районе</a:t>
            </a:r>
            <a:endParaRPr lang="ru-RU" sz="2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3968250985"/>
              </p:ext>
            </p:extLst>
          </p:nvPr>
        </p:nvGraphicFramePr>
        <p:xfrm>
          <a:off x="1355834" y="1387366"/>
          <a:ext cx="7178566" cy="54706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939</TotalTime>
  <Words>740</Words>
  <Application>Microsoft Office PowerPoint</Application>
  <PresentationFormat>Экран (4:3)</PresentationFormat>
  <Paragraphs>93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Опыт  внедрения нормативно правовой базы, регулирующей инвестиционное сопровождение в Новокубанском районе</vt:lpstr>
      <vt:lpstr>Слайд 2</vt:lpstr>
      <vt:lpstr>Расширение инфраструктуры по поддержке субъектов малого предпринимательства</vt:lpstr>
      <vt:lpstr>Слайд 4</vt:lpstr>
      <vt:lpstr>Внедрение принципов проектного управления</vt:lpstr>
      <vt:lpstr>Слайд 6</vt:lpstr>
      <vt:lpstr>Этапы реализации пилотного проекта по внедрению проектного управления</vt:lpstr>
      <vt:lpstr>Успешная реализация внедрения проектного управления</vt:lpstr>
      <vt:lpstr>Задачи по дальнейшему расширению и внедрению проектного управления в Новокубанском районе</vt:lpstr>
    </vt:vector>
  </TitlesOfParts>
  <Company>PJSC "New Engineering Technologies"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cp:lastModifiedBy>Econom</cp:lastModifiedBy>
  <cp:revision>164</cp:revision>
  <dcterms:created xsi:type="dcterms:W3CDTF">2016-11-18T14:12:19Z</dcterms:created>
  <dcterms:modified xsi:type="dcterms:W3CDTF">2018-03-20T14:40:41Z</dcterms:modified>
</cp:coreProperties>
</file>